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330" r:id="rId3"/>
    <p:sldId id="345" r:id="rId4"/>
    <p:sldId id="343" r:id="rId5"/>
    <p:sldId id="338" r:id="rId6"/>
    <p:sldId id="331" r:id="rId7"/>
    <p:sldId id="344" r:id="rId8"/>
    <p:sldId id="332" r:id="rId9"/>
    <p:sldId id="333" r:id="rId10"/>
    <p:sldId id="334" r:id="rId11"/>
    <p:sldId id="335" r:id="rId12"/>
    <p:sldId id="336" r:id="rId13"/>
    <p:sldId id="340" r:id="rId14"/>
    <p:sldId id="346" r:id="rId15"/>
    <p:sldId id="337" r:id="rId16"/>
    <p:sldId id="339" r:id="rId17"/>
    <p:sldId id="341" r:id="rId18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6A6A6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 autoAdjust="0"/>
    <p:restoredTop sz="90725" autoAdjust="0"/>
  </p:normalViewPr>
  <p:slideViewPr>
    <p:cSldViewPr snapToGrid="0">
      <p:cViewPr>
        <p:scale>
          <a:sx n="100" d="100"/>
          <a:sy n="100" d="100"/>
        </p:scale>
        <p:origin x="-522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2" Type="http://schemas.microsoft.com/office/2006/relationships/legacyDiagramText" Target="legacyDiagramText5.bin"/><Relationship Id="rId1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9A95F-0D7B-4348-A7E3-8C16169C8858}" type="datetimeFigureOut">
              <a:rPr lang="it-IT" smtClean="0"/>
              <a:pPr/>
              <a:t>18/03/2015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9343E-B329-49B7-8759-8AED53C2A86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4E3ED8-8834-461E-813C-D8789A727DB6}" type="datetimeFigureOut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008238-4BF0-4DD2-BBD9-75ABED0BAF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08238-4BF0-4DD2-BBD9-75ABED0BAF1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08238-4BF0-4DD2-BBD9-75ABED0BAF1A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24B67-397E-46B5-93C7-45B8CCB1F4F8}" type="datetime1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A46F0-B6D3-41CB-B474-69F22C42D4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0DEC-9F61-4F56-ABAA-261020CCF42D}" type="datetime1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E9ED-FAB0-40DE-8EE9-83624557C1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C465-1C19-4171-80F4-2D25E42A5F3D}" type="datetime1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6EA6-3027-4447-81F5-9007610179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8"/>
          <p:cNvCxnSpPr/>
          <p:nvPr userDrawn="1"/>
        </p:nvCxnSpPr>
        <p:spPr>
          <a:xfrm>
            <a:off x="107950" y="550863"/>
            <a:ext cx="89281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7" descr="fascia-inferior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6453188"/>
            <a:ext cx="9144001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5"/>
          <p:cNvSpPr txBox="1">
            <a:spLocks/>
          </p:cNvSpPr>
          <p:nvPr userDrawn="1"/>
        </p:nvSpPr>
        <p:spPr>
          <a:xfrm>
            <a:off x="8532813" y="6381750"/>
            <a:ext cx="590550" cy="558800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051542CF-8E49-4583-9529-F0E5F9FC542F}" type="slidenum">
              <a:rPr lang="it-IT" sz="1600" smtClean="0">
                <a:solidFill>
                  <a:schemeClr val="bg1"/>
                </a:solidFill>
              </a:rPr>
              <a:pPr>
                <a:defRPr/>
              </a:pPr>
              <a:t>‹N›</a:t>
            </a:fld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13"/>
            <a:ext cx="9144000" cy="579437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baseline="0" dirty="0">
                <a:solidFill>
                  <a:srgbClr val="006600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0395-3EDA-4643-982C-AD8817FB00AB}" type="datetime1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4273-39CA-4575-8C01-84E1EE4AA7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3D7D3-0638-47BD-BABB-018A5B8984CB}" type="datetime1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B03D-63AD-4375-ACB4-E3B512FCD8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6055-C4E0-4499-A49D-5ADDAF55F265}" type="datetime1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E8852-68CF-42DB-8012-8B661E48E8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E8005-0201-4A3A-866D-EF56A86118EE}" type="datetime1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3116F-8461-49E0-9D96-D27E0B1F7D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5CE1C-FADE-4C32-9592-D8E4FDF546AB}" type="datetime1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0ADB6-3056-4C33-9285-B6BF7EF5D0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AEA3-A3E1-4844-85E8-7A9C87F2E76B}" type="datetime1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9881-2CBE-43FB-A927-C48D06E2BD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FFED-ADE5-4D95-81AB-E2AFA1FD4017}" type="datetime1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347B6-993F-4F93-9E4E-42278215FD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9215-F627-49C9-9C88-1EE777FE76CD}" type="datetime1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77E3-C021-4E26-B234-C4C480B7C7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AB4318-116F-45FC-AEE7-783E000E172C}" type="datetime1">
              <a:rPr lang="it-IT"/>
              <a:pPr>
                <a:defRPr/>
              </a:pPr>
              <a:t>18/03/2015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607169-DC05-4E48-B266-7CBD606286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1828678"/>
            <a:ext cx="4800026" cy="377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magine 3" descr="fascia-inferio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000"/>
            <a:ext cx="9144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CasellaDiTesto 6"/>
          <p:cNvSpPr txBox="1">
            <a:spLocks noChangeArrowheads="1"/>
          </p:cNvSpPr>
          <p:nvPr/>
        </p:nvSpPr>
        <p:spPr bwMode="auto">
          <a:xfrm>
            <a:off x="107950" y="5180013"/>
            <a:ext cx="89281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it-IT" altLang="it-IT" sz="1200" dirty="0" smtClean="0">
                <a:solidFill>
                  <a:srgbClr val="008000"/>
                </a:solidFill>
                <a:latin typeface="Helvetica Light"/>
                <a:ea typeface="Helvetica Light"/>
                <a:cs typeface="Helvetica Light"/>
              </a:rPr>
              <a:t>Giacomo Di Nora</a:t>
            </a:r>
            <a:endParaRPr lang="it-IT" altLang="it-IT" sz="1200" dirty="0">
              <a:solidFill>
                <a:srgbClr val="008000"/>
              </a:solidFill>
              <a:latin typeface="Helvetica Light"/>
              <a:ea typeface="Helvetica Light"/>
              <a:cs typeface="Helvetica Light"/>
            </a:endParaRPr>
          </a:p>
          <a:p>
            <a:pPr algn="ctr"/>
            <a:r>
              <a:rPr lang="it-IT" altLang="it-IT" sz="1200" dirty="0" smtClean="0">
                <a:solidFill>
                  <a:srgbClr val="008000"/>
                </a:solidFill>
                <a:latin typeface="Helvetica Light"/>
                <a:ea typeface="Helvetica Light"/>
                <a:cs typeface="Helvetica Light"/>
              </a:rPr>
              <a:t>Infrastrutture Lombarde S.p.A.</a:t>
            </a:r>
            <a:endParaRPr lang="it-IT" altLang="it-IT" sz="1200" dirty="0">
              <a:solidFill>
                <a:srgbClr val="008000"/>
              </a:solidFill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3077" name="Rettangolo 1"/>
          <p:cNvSpPr>
            <a:spLocks noChangeArrowheads="1"/>
          </p:cNvSpPr>
          <p:nvPr/>
        </p:nvSpPr>
        <p:spPr bwMode="auto">
          <a:xfrm>
            <a:off x="33338" y="4292600"/>
            <a:ext cx="9002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 b="1" dirty="0" smtClean="0">
                <a:solidFill>
                  <a:srgbClr val="006600"/>
                </a:solidFill>
              </a:rPr>
              <a:t>Sviluppi normativa efficienza energetica in edilizia</a:t>
            </a:r>
            <a:endParaRPr lang="it-IT" altLang="it-IT" sz="2400" b="1" dirty="0">
              <a:solidFill>
                <a:srgbClr val="006600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755650" y="5157788"/>
            <a:ext cx="7272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828675" y="4221163"/>
            <a:ext cx="7272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619672" y="4124972"/>
            <a:ext cx="22322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800" baseline="-25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EP</a:t>
            </a:r>
            <a:r>
              <a:rPr lang="it-IT" sz="2400" baseline="-25000" dirty="0" err="1" smtClean="0">
                <a:solidFill>
                  <a:schemeClr val="tx2">
                    <a:lumMod val="75000"/>
                  </a:schemeClr>
                </a:solidFill>
              </a:rPr>
              <a:t>gl</a:t>
            </a:r>
            <a:r>
              <a:rPr lang="it-IT" sz="2400" baseline="-25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2400" baseline="-25000" dirty="0" err="1" smtClean="0">
                <a:solidFill>
                  <a:schemeClr val="tx2">
                    <a:lumMod val="75000"/>
                  </a:schemeClr>
                </a:solidFill>
              </a:rPr>
              <a:t>nren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004048" y="1052736"/>
            <a:ext cx="3384376" cy="2306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1763688" y="1820716"/>
            <a:ext cx="1689100" cy="2019300"/>
            <a:chOff x="1763688" y="1820716"/>
            <a:chExt cx="1689100" cy="2019300"/>
          </a:xfrm>
        </p:grpSpPr>
        <p:sp>
          <p:nvSpPr>
            <p:cNvPr id="11" name="Rettangolo 10"/>
            <p:cNvSpPr/>
            <p:nvPr/>
          </p:nvSpPr>
          <p:spPr>
            <a:xfrm>
              <a:off x="1763688" y="2544616"/>
              <a:ext cx="1689100" cy="1295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riangolo isoscele 11"/>
            <p:cNvSpPr/>
            <p:nvPr/>
          </p:nvSpPr>
          <p:spPr>
            <a:xfrm>
              <a:off x="1763688" y="1820716"/>
              <a:ext cx="1689100" cy="72390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1938313" y="3274866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1938313" y="3427266"/>
              <a:ext cx="180975" cy="285750"/>
            </a:xfrm>
            <a:prstGeom prst="rect">
              <a:avLst/>
            </a:prstGeom>
            <a:solidFill>
              <a:srgbClr val="A6A6A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938313" y="2665266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3128938" y="2817666"/>
              <a:ext cx="180975" cy="285750"/>
            </a:xfrm>
            <a:prstGeom prst="rect">
              <a:avLst/>
            </a:prstGeom>
            <a:solidFill>
              <a:srgbClr val="A6A6A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Rectangle 54"/>
          <p:cNvSpPr>
            <a:spLocks noChangeArrowheads="1"/>
          </p:cNvSpPr>
          <p:nvPr/>
        </p:nvSpPr>
        <p:spPr bwMode="auto">
          <a:xfrm>
            <a:off x="107504" y="2756820"/>
            <a:ext cx="1584871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marL="177800">
              <a:defRPr/>
            </a:pP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Edificio reale</a:t>
            </a:r>
            <a:endParaRPr lang="it-IT" sz="1400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2" name="Gruppo 31"/>
          <p:cNvGrpSpPr/>
          <p:nvPr/>
        </p:nvGrpSpPr>
        <p:grpSpPr>
          <a:xfrm>
            <a:off x="5187156" y="1820716"/>
            <a:ext cx="1689100" cy="2019300"/>
            <a:chOff x="5187156" y="1820716"/>
            <a:chExt cx="1689100" cy="2019300"/>
          </a:xfrm>
        </p:grpSpPr>
        <p:sp>
          <p:nvSpPr>
            <p:cNvPr id="20" name="Rettangolo 19"/>
            <p:cNvSpPr/>
            <p:nvPr/>
          </p:nvSpPr>
          <p:spPr>
            <a:xfrm>
              <a:off x="5187156" y="2544616"/>
              <a:ext cx="1689100" cy="1295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Triangolo isoscele 20"/>
            <p:cNvSpPr/>
            <p:nvPr/>
          </p:nvSpPr>
          <p:spPr>
            <a:xfrm>
              <a:off x="5187156" y="1820716"/>
              <a:ext cx="1689100" cy="72390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5361781" y="3274866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5361781" y="3427266"/>
              <a:ext cx="18097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5361781" y="2665266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7020272" y="2684167"/>
            <a:ext cx="1944911" cy="9367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marL="177800">
              <a:defRPr/>
            </a:pP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Edificio di riferimento</a:t>
            </a:r>
          </a:p>
          <a:p>
            <a:pPr marL="177800">
              <a:defRPr/>
            </a:pPr>
            <a:endParaRPr lang="it-IT" sz="1400" b="1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>
              <a:defRPr/>
            </a:pP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(Fabbricato di riferimento *+ impianti di riferimento “standard” **)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angle 54"/>
          <p:cNvSpPr>
            <a:spLocks noChangeArrowheads="1"/>
          </p:cNvSpPr>
          <p:nvPr/>
        </p:nvSpPr>
        <p:spPr bwMode="auto">
          <a:xfrm>
            <a:off x="251520" y="5795369"/>
            <a:ext cx="8712968" cy="63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(*) trasmittanze dell’involucro definite dal decreto requisiti minimi, con riferimento all’anno 2019/21</a:t>
            </a:r>
          </a:p>
          <a:p>
            <a:pPr marL="177800">
              <a:defRPr/>
            </a:pP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(**) tipologie impiantistiche “standard” (caldaia a gas, macchina frigorifera,…) ed efficienze prefissate dal decreto requisiti minimi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itolo 1"/>
          <p:cNvSpPr txBox="1">
            <a:spLocks/>
          </p:cNvSpPr>
          <p:nvPr/>
        </p:nvSpPr>
        <p:spPr bwMode="auto">
          <a:xfrm>
            <a:off x="4788024" y="4052964"/>
            <a:ext cx="24482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800" baseline="-25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EP</a:t>
            </a:r>
            <a:r>
              <a:rPr lang="it-IT" sz="2400" baseline="-25000" dirty="0" err="1" smtClean="0">
                <a:solidFill>
                  <a:schemeClr val="tx2">
                    <a:lumMod val="75000"/>
                  </a:schemeClr>
                </a:solidFill>
              </a:rPr>
              <a:t>gl</a:t>
            </a:r>
            <a:r>
              <a:rPr lang="it-IT" sz="2400" baseline="-25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2400" baseline="-25000" dirty="0" err="1" smtClean="0">
                <a:solidFill>
                  <a:schemeClr val="tx2">
                    <a:lumMod val="75000"/>
                  </a:schemeClr>
                </a:solidFill>
              </a:rPr>
              <a:t>nren</a:t>
            </a:r>
            <a:r>
              <a:rPr lang="it-IT" sz="2400" baseline="-25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2400" baseline="-25000" dirty="0" err="1" smtClean="0">
                <a:solidFill>
                  <a:schemeClr val="tx2">
                    <a:lumMod val="75000"/>
                  </a:schemeClr>
                </a:solidFill>
              </a:rPr>
              <a:t>Lst</a:t>
            </a:r>
            <a:r>
              <a:rPr lang="it-IT" sz="2400" baseline="-25000" dirty="0" smtClean="0">
                <a:solidFill>
                  <a:schemeClr val="tx2">
                    <a:lumMod val="75000"/>
                  </a:schemeClr>
                </a:solidFill>
              </a:rPr>
              <a:t>(2019/21)</a:t>
            </a:r>
            <a:endParaRPr lang="it-IT" sz="2400" b="1" dirty="0" smtClean="0">
              <a:solidFill>
                <a:srgbClr val="006600"/>
              </a:solidFill>
              <a:ea typeface="MS PGothic" pitchFamily="34" charset="-128"/>
            </a:endParaRPr>
          </a:p>
          <a:p>
            <a:pPr algn="ctr"/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8" name="Rectangle 54"/>
          <p:cNvSpPr>
            <a:spLocks noChangeArrowheads="1"/>
          </p:cNvSpPr>
          <p:nvPr/>
        </p:nvSpPr>
        <p:spPr bwMode="auto">
          <a:xfrm>
            <a:off x="71438" y="736600"/>
            <a:ext cx="53673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EDIFICIO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RIFERIMENTO - Classificazione energetica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23528" y="1871886"/>
            <a:ext cx="3384376" cy="2306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2339752" y="2879353"/>
            <a:ext cx="1944911" cy="9367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marL="177800">
              <a:defRPr/>
            </a:pP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Edificio di riferimento</a:t>
            </a:r>
          </a:p>
          <a:p>
            <a:pPr marL="177800">
              <a:defRPr/>
            </a:pPr>
            <a:endParaRPr lang="it-IT" sz="1400" b="1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>
              <a:defRPr/>
            </a:pP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(Fabbricato di riferimento + impianti di riferimento “standard” )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itolo 1"/>
          <p:cNvSpPr txBox="1">
            <a:spLocks/>
          </p:cNvSpPr>
          <p:nvPr/>
        </p:nvSpPr>
        <p:spPr bwMode="auto">
          <a:xfrm>
            <a:off x="107504" y="4248150"/>
            <a:ext cx="24482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800" baseline="-25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200" dirty="0" err="1" smtClean="0">
                <a:solidFill>
                  <a:schemeClr val="tx2">
                    <a:lumMod val="75000"/>
                  </a:schemeClr>
                </a:solidFill>
              </a:rPr>
              <a:t>EP</a:t>
            </a:r>
            <a:r>
              <a:rPr lang="it-IT" sz="2200" baseline="-25000" dirty="0" err="1" smtClean="0">
                <a:solidFill>
                  <a:schemeClr val="tx2">
                    <a:lumMod val="75000"/>
                  </a:schemeClr>
                </a:solidFill>
              </a:rPr>
              <a:t>gl</a:t>
            </a:r>
            <a:r>
              <a:rPr lang="it-IT" sz="2200" baseline="-25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2200" baseline="-25000" dirty="0" err="1" smtClean="0">
                <a:solidFill>
                  <a:schemeClr val="tx2">
                    <a:lumMod val="75000"/>
                  </a:schemeClr>
                </a:solidFill>
              </a:rPr>
              <a:t>nren</a:t>
            </a:r>
            <a:r>
              <a:rPr lang="it-IT" sz="2200" baseline="-25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2200" baseline="-25000" dirty="0" err="1" smtClean="0">
                <a:solidFill>
                  <a:schemeClr val="tx2">
                    <a:lumMod val="75000"/>
                  </a:schemeClr>
                </a:solidFill>
              </a:rPr>
              <a:t>Lst</a:t>
            </a:r>
            <a:r>
              <a:rPr lang="it-IT" sz="2200" baseline="-25000" dirty="0" smtClean="0">
                <a:solidFill>
                  <a:schemeClr val="tx2">
                    <a:lumMod val="75000"/>
                  </a:schemeClr>
                </a:solidFill>
              </a:rPr>
              <a:t>(2019/21)</a:t>
            </a:r>
            <a:endParaRPr lang="it-IT" sz="2200" b="1" dirty="0" smtClean="0">
              <a:solidFill>
                <a:srgbClr val="006600"/>
              </a:solidFill>
              <a:ea typeface="MS PGothic" pitchFamily="34" charset="-128"/>
            </a:endParaRPr>
          </a:p>
          <a:p>
            <a:pPr algn="ctr"/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444" r="13337" b="5589"/>
          <a:stretch>
            <a:fillRect/>
          </a:stretch>
        </p:blipFill>
        <p:spPr bwMode="auto">
          <a:xfrm>
            <a:off x="5652120" y="1336506"/>
            <a:ext cx="2880320" cy="166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Freccia a destra 27"/>
          <p:cNvSpPr/>
          <p:nvPr/>
        </p:nvSpPr>
        <p:spPr>
          <a:xfrm rot="19366612">
            <a:off x="4331217" y="2196632"/>
            <a:ext cx="10259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a destra 28"/>
          <p:cNvSpPr/>
          <p:nvPr/>
        </p:nvSpPr>
        <p:spPr>
          <a:xfrm rot="5400000">
            <a:off x="6876256" y="3220786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 descr="Scala classific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58762"/>
            <a:ext cx="2670338" cy="233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54"/>
          <p:cNvSpPr>
            <a:spLocks noChangeArrowheads="1"/>
          </p:cNvSpPr>
          <p:nvPr/>
        </p:nvSpPr>
        <p:spPr bwMode="auto">
          <a:xfrm>
            <a:off x="71438" y="736600"/>
            <a:ext cx="7622134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CLASSIFICAZIONE ENERGETICA – Costruzione della scala di classificazione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1" name="Gruppo 30"/>
          <p:cNvGrpSpPr/>
          <p:nvPr/>
        </p:nvGrpSpPr>
        <p:grpSpPr>
          <a:xfrm>
            <a:off x="464549" y="2058944"/>
            <a:ext cx="1689100" cy="2019300"/>
            <a:chOff x="5187156" y="1820716"/>
            <a:chExt cx="1689100" cy="2019300"/>
          </a:xfrm>
        </p:grpSpPr>
        <p:sp>
          <p:nvSpPr>
            <p:cNvPr id="32" name="Rettangolo 31"/>
            <p:cNvSpPr/>
            <p:nvPr/>
          </p:nvSpPr>
          <p:spPr>
            <a:xfrm>
              <a:off x="5187156" y="2544616"/>
              <a:ext cx="1689100" cy="1295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Triangolo isoscele 32"/>
            <p:cNvSpPr/>
            <p:nvPr/>
          </p:nvSpPr>
          <p:spPr>
            <a:xfrm>
              <a:off x="5187156" y="1820716"/>
              <a:ext cx="1689100" cy="72390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5361781" y="3274866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5361781" y="3427266"/>
              <a:ext cx="18097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5361781" y="2665266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8" name="Connettore 1 17"/>
          <p:cNvCxnSpPr/>
          <p:nvPr/>
        </p:nvCxnSpPr>
        <p:spPr>
          <a:xfrm flipV="1">
            <a:off x="5419725" y="1969695"/>
            <a:ext cx="3276600" cy="4763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  <p:sp>
        <p:nvSpPr>
          <p:cNvPr id="28" name="Freccia a destra 27"/>
          <p:cNvSpPr/>
          <p:nvPr/>
        </p:nvSpPr>
        <p:spPr>
          <a:xfrm>
            <a:off x="3635896" y="3070825"/>
            <a:ext cx="1299953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 descr="Scala classific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245" y="1700808"/>
            <a:ext cx="345975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olo 1"/>
          <p:cNvSpPr txBox="1">
            <a:spLocks/>
          </p:cNvSpPr>
          <p:nvPr/>
        </p:nvSpPr>
        <p:spPr bwMode="auto">
          <a:xfrm>
            <a:off x="1043608" y="4365104"/>
            <a:ext cx="22322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800" baseline="-25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EP</a:t>
            </a:r>
            <a:r>
              <a:rPr lang="it-IT" sz="2400" baseline="-25000" dirty="0" err="1" smtClean="0">
                <a:solidFill>
                  <a:schemeClr val="tx2">
                    <a:lumMod val="75000"/>
                  </a:schemeClr>
                </a:solidFill>
              </a:rPr>
              <a:t>gl</a:t>
            </a:r>
            <a:r>
              <a:rPr lang="it-IT" sz="2400" baseline="-25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2400" baseline="-25000" dirty="0" err="1" smtClean="0">
                <a:solidFill>
                  <a:schemeClr val="tx2">
                    <a:lumMod val="75000"/>
                  </a:schemeClr>
                </a:solidFill>
              </a:rPr>
              <a:t>nren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1475656" y="2060848"/>
            <a:ext cx="1689100" cy="2019300"/>
            <a:chOff x="1475656" y="2060848"/>
            <a:chExt cx="1689100" cy="2019300"/>
          </a:xfrm>
        </p:grpSpPr>
        <p:sp>
          <p:nvSpPr>
            <p:cNvPr id="32" name="Rettangolo 31"/>
            <p:cNvSpPr/>
            <p:nvPr/>
          </p:nvSpPr>
          <p:spPr>
            <a:xfrm>
              <a:off x="1475656" y="2784748"/>
              <a:ext cx="1689100" cy="1295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Triangolo isoscele 32"/>
            <p:cNvSpPr/>
            <p:nvPr/>
          </p:nvSpPr>
          <p:spPr>
            <a:xfrm>
              <a:off x="1475656" y="2060848"/>
              <a:ext cx="1689100" cy="72390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1650281" y="3514998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1650281" y="3667398"/>
              <a:ext cx="180975" cy="285750"/>
            </a:xfrm>
            <a:prstGeom prst="rect">
              <a:avLst/>
            </a:prstGeom>
            <a:solidFill>
              <a:srgbClr val="A6A6A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1650281" y="2905398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2840906" y="3057798"/>
              <a:ext cx="180975" cy="285750"/>
            </a:xfrm>
            <a:prstGeom prst="rect">
              <a:avLst/>
            </a:prstGeom>
            <a:solidFill>
              <a:srgbClr val="A6A6A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107504" y="2996952"/>
            <a:ext cx="1584871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marL="177800">
              <a:defRPr/>
            </a:pP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Edificio reale</a:t>
            </a:r>
            <a:endParaRPr lang="it-IT" sz="1400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71438" y="736600"/>
            <a:ext cx="7622134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CLASSIFICAZIONE ENERGETICA – Attribuzione classe all’edificio reale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23528" y="1052736"/>
            <a:ext cx="3384376" cy="2306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71438" y="736600"/>
            <a:ext cx="85201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CLASSIFICAZIONE ENERGETICA – Esempio numerico</a:t>
            </a:r>
            <a:endParaRPr lang="it-IT" b="1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223800" y="2701160"/>
            <a:ext cx="2351235" cy="42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it-IT" sz="2800" baseline="-25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</a:rPr>
              <a:t>EP</a:t>
            </a:r>
            <a:r>
              <a:rPr lang="it-IT" sz="1600" baseline="-25000" dirty="0" err="1" smtClean="0">
                <a:solidFill>
                  <a:schemeClr val="tx2">
                    <a:lumMod val="75000"/>
                  </a:schemeClr>
                </a:solidFill>
              </a:rPr>
              <a:t>gl</a:t>
            </a:r>
            <a:r>
              <a:rPr lang="it-IT" sz="1600" baseline="-25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1600" baseline="-25000" dirty="0" err="1" smtClean="0">
                <a:solidFill>
                  <a:schemeClr val="tx2">
                    <a:lumMod val="75000"/>
                  </a:schemeClr>
                </a:solidFill>
              </a:rPr>
              <a:t>nren</a:t>
            </a:r>
            <a:r>
              <a:rPr lang="it-IT" sz="1600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= 65 kWh/mq a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824015" y="1618593"/>
            <a:ext cx="983765" cy="1179293"/>
            <a:chOff x="1475656" y="2060848"/>
            <a:chExt cx="1689100" cy="2019300"/>
          </a:xfrm>
        </p:grpSpPr>
        <p:sp>
          <p:nvSpPr>
            <p:cNvPr id="13" name="Rettangolo 12"/>
            <p:cNvSpPr/>
            <p:nvPr/>
          </p:nvSpPr>
          <p:spPr>
            <a:xfrm>
              <a:off x="1475656" y="2784748"/>
              <a:ext cx="1689100" cy="1295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riangolo isoscele 13"/>
            <p:cNvSpPr/>
            <p:nvPr/>
          </p:nvSpPr>
          <p:spPr>
            <a:xfrm>
              <a:off x="1475656" y="2060848"/>
              <a:ext cx="1689100" cy="72390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650281" y="3514998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650281" y="3667398"/>
              <a:ext cx="180975" cy="285750"/>
            </a:xfrm>
            <a:prstGeom prst="rect">
              <a:avLst/>
            </a:prstGeom>
            <a:solidFill>
              <a:srgbClr val="A6A6A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1650281" y="2905398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2840906" y="3057798"/>
              <a:ext cx="180975" cy="285750"/>
            </a:xfrm>
            <a:prstGeom prst="rect">
              <a:avLst/>
            </a:prstGeom>
            <a:solidFill>
              <a:srgbClr val="A6A6A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Rectangle 54"/>
          <p:cNvSpPr>
            <a:spLocks noChangeArrowheads="1"/>
          </p:cNvSpPr>
          <p:nvPr/>
        </p:nvSpPr>
        <p:spPr bwMode="auto">
          <a:xfrm>
            <a:off x="675062" y="1262746"/>
            <a:ext cx="1206289" cy="33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Edificio reale</a:t>
            </a:r>
            <a:endParaRPr lang="it-IT" sz="1400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 bwMode="auto">
          <a:xfrm>
            <a:off x="3259576" y="2685399"/>
            <a:ext cx="2351235" cy="42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it-IT" sz="2800" baseline="-25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</a:rPr>
              <a:t>EP</a:t>
            </a:r>
            <a:r>
              <a:rPr lang="it-IT" sz="1600" baseline="-25000" dirty="0" err="1" smtClean="0">
                <a:solidFill>
                  <a:schemeClr val="tx2">
                    <a:lumMod val="75000"/>
                  </a:schemeClr>
                </a:solidFill>
              </a:rPr>
              <a:t>gl</a:t>
            </a:r>
            <a:r>
              <a:rPr lang="it-IT" sz="1600" baseline="-25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1600" baseline="-25000" dirty="0" err="1" smtClean="0">
                <a:solidFill>
                  <a:schemeClr val="tx2">
                    <a:lumMod val="75000"/>
                  </a:schemeClr>
                </a:solidFill>
              </a:rPr>
              <a:t>nren</a:t>
            </a:r>
            <a:r>
              <a:rPr lang="it-IT" sz="1600" baseline="-250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it-IT" sz="1600" baseline="-25000" dirty="0" err="1" smtClean="0">
                <a:solidFill>
                  <a:schemeClr val="tx2">
                    <a:lumMod val="75000"/>
                  </a:schemeClr>
                </a:solidFill>
              </a:rPr>
              <a:t>Lst</a:t>
            </a:r>
            <a:r>
              <a:rPr lang="it-IT" sz="1600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= 100 kWh/mq a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3852499" y="1587055"/>
            <a:ext cx="996389" cy="1188557"/>
            <a:chOff x="5187156" y="1820716"/>
            <a:chExt cx="1689100" cy="2019300"/>
          </a:xfrm>
        </p:grpSpPr>
        <p:sp>
          <p:nvSpPr>
            <p:cNvPr id="30" name="Rettangolo 29"/>
            <p:cNvSpPr/>
            <p:nvPr/>
          </p:nvSpPr>
          <p:spPr>
            <a:xfrm>
              <a:off x="5187156" y="2544616"/>
              <a:ext cx="1689100" cy="1295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Triangolo isoscele 30"/>
            <p:cNvSpPr/>
            <p:nvPr/>
          </p:nvSpPr>
          <p:spPr>
            <a:xfrm>
              <a:off x="5187156" y="1820716"/>
              <a:ext cx="1689100" cy="723900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5361781" y="3274866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5361781" y="3427266"/>
              <a:ext cx="18097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5361781" y="2665266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5" name="Rectangle 54"/>
          <p:cNvSpPr>
            <a:spLocks noChangeArrowheads="1"/>
          </p:cNvSpPr>
          <p:nvPr/>
        </p:nvSpPr>
        <p:spPr bwMode="auto">
          <a:xfrm>
            <a:off x="3301016" y="1289019"/>
            <a:ext cx="2136456" cy="33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Edificio  di riferimento</a:t>
            </a:r>
            <a:endParaRPr lang="it-IT" sz="1400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395" r="20900" b="7912"/>
          <a:stretch>
            <a:fillRect/>
          </a:stretch>
        </p:blipFill>
        <p:spPr bwMode="auto">
          <a:xfrm>
            <a:off x="6302881" y="1343024"/>
            <a:ext cx="2483765" cy="1790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3928" r="24937" b="8428"/>
          <a:stretch>
            <a:fillRect/>
          </a:stretch>
        </p:blipFill>
        <p:spPr bwMode="auto">
          <a:xfrm>
            <a:off x="6358759" y="3960862"/>
            <a:ext cx="2343806" cy="1860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6" name="Picture 3" descr="Scala classificazi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246" y="3983421"/>
            <a:ext cx="2195144" cy="191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 descr="Scala classificazi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138" y="3988677"/>
            <a:ext cx="2195144" cy="191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itolo 1"/>
          <p:cNvSpPr txBox="1">
            <a:spLocks/>
          </p:cNvSpPr>
          <p:nvPr/>
        </p:nvSpPr>
        <p:spPr bwMode="auto">
          <a:xfrm>
            <a:off x="1098550" y="4447540"/>
            <a:ext cx="717550" cy="18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it-IT" sz="2800" baseline="-25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500" b="1" dirty="0" smtClean="0">
                <a:solidFill>
                  <a:schemeClr val="tx2">
                    <a:lumMod val="75000"/>
                  </a:schemeClr>
                </a:solidFill>
              </a:rPr>
              <a:t>65 kWh/mq a</a:t>
            </a:r>
            <a:endParaRPr kumimoji="0" lang="it-IT" sz="25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565150" y="4505325"/>
            <a:ext cx="1327150" cy="142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destra 40"/>
          <p:cNvSpPr/>
          <p:nvPr/>
        </p:nvSpPr>
        <p:spPr>
          <a:xfrm rot="10800000">
            <a:off x="5613921" y="4674394"/>
            <a:ext cx="659879" cy="315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a destra 41"/>
          <p:cNvSpPr/>
          <p:nvPr/>
        </p:nvSpPr>
        <p:spPr>
          <a:xfrm rot="10800000">
            <a:off x="2661171" y="4674394"/>
            <a:ext cx="659879" cy="315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>
            <a:off x="5518671" y="2121694"/>
            <a:ext cx="659879" cy="315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reccia a destra 43"/>
          <p:cNvSpPr/>
          <p:nvPr/>
        </p:nvSpPr>
        <p:spPr>
          <a:xfrm>
            <a:off x="2565921" y="2121694"/>
            <a:ext cx="659879" cy="315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Freccia a destra 44"/>
          <p:cNvSpPr/>
          <p:nvPr/>
        </p:nvSpPr>
        <p:spPr>
          <a:xfrm rot="5400000">
            <a:off x="7242696" y="3388519"/>
            <a:ext cx="659879" cy="315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23528" y="1052736"/>
            <a:ext cx="3384376" cy="2306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r="56662"/>
          <a:stretch>
            <a:fillRect/>
          </a:stretch>
        </p:blipFill>
        <p:spPr bwMode="auto">
          <a:xfrm rot="-60000">
            <a:off x="971600" y="1630710"/>
            <a:ext cx="2933426" cy="221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olo 1"/>
          <p:cNvSpPr txBox="1">
            <a:spLocks/>
          </p:cNvSpPr>
          <p:nvPr/>
        </p:nvSpPr>
        <p:spPr bwMode="auto">
          <a:xfrm>
            <a:off x="323528" y="4367014"/>
            <a:ext cx="84969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457200" eaLnBrk="0" hangingPunct="0">
              <a:defRPr/>
            </a:pPr>
            <a:r>
              <a:rPr lang="it-IT" sz="1400" b="1" u="sng" dirty="0" smtClean="0">
                <a:solidFill>
                  <a:schemeClr val="tx2">
                    <a:lumMod val="75000"/>
                  </a:schemeClr>
                </a:solidFill>
              </a:rPr>
              <a:t>Classe variabile:</a:t>
            </a:r>
          </a:p>
          <a:p>
            <a:pPr lvl="0" defTabSz="457200" eaLnBrk="0" hangingPunct="0">
              <a:defRPr/>
            </a:pPr>
            <a:endParaRPr lang="it-IT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defTabSz="457200" eaLnBrk="0" hangingPunct="0">
              <a:buFontTx/>
              <a:buChar char="-"/>
              <a:defRPr/>
            </a:pPr>
            <a:r>
              <a:rPr kumimoji="0" lang="it-IT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Supera il problema della </a:t>
            </a:r>
            <a:r>
              <a:rPr kumimoji="0" lang="it-IT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confrontabilità</a:t>
            </a:r>
            <a:r>
              <a:rPr kumimoji="0" lang="it-IT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 di edifici con diversi servizi </a:t>
            </a:r>
          </a:p>
          <a:p>
            <a:pPr lvl="0" defTabSz="457200" eaLnBrk="0" hangingPunct="0">
              <a:buFontTx/>
              <a:buChar char="-"/>
              <a:defRPr/>
            </a:pP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Fornisce informazioni sulla qualità energetica e sulle </a:t>
            </a: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potenzialità di miglioramento</a:t>
            </a:r>
          </a:p>
          <a:p>
            <a:pPr lvl="0" defTabSz="457200" eaLnBrk="0" hangingPunct="0">
              <a:buFontTx/>
              <a:buChar char="-"/>
              <a:defRPr/>
            </a:pPr>
            <a:r>
              <a:rPr kumimoji="0" lang="it-IT" sz="14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Deve essere </a:t>
            </a:r>
            <a:r>
              <a:rPr kumimoji="0" lang="it-IT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associata </a:t>
            </a:r>
            <a:r>
              <a:rPr kumimoji="0" lang="it-IT" sz="1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all</a:t>
            </a: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’indicatore di prestazione 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per dare informazioni numeriche sul fabbisogno, comparabili con quelle di altri edifici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71438" y="736600"/>
            <a:ext cx="85201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CLASSIFICAZIONE ENERGETICA – Classi fisse vs Classi variabili</a:t>
            </a:r>
            <a:endParaRPr lang="it-IT" b="1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54278"/>
          <a:stretch>
            <a:fillRect/>
          </a:stretch>
        </p:blipFill>
        <p:spPr bwMode="auto">
          <a:xfrm>
            <a:off x="5249732" y="1654019"/>
            <a:ext cx="3094841" cy="221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4378364" y="2550765"/>
            <a:ext cx="430306" cy="52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457200" eaLnBrk="0" hangingPunct="0">
              <a:defRPr/>
            </a:pP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vs</a:t>
            </a:r>
            <a:endParaRPr kumimoji="0" lang="it-IT" sz="3200" i="0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  <p:sp>
        <p:nvSpPr>
          <p:cNvPr id="18" name="Titolo 1"/>
          <p:cNvSpPr txBox="1">
            <a:spLocks/>
          </p:cNvSpPr>
          <p:nvPr/>
        </p:nvSpPr>
        <p:spPr bwMode="auto">
          <a:xfrm>
            <a:off x="323527" y="1996950"/>
            <a:ext cx="4356049" cy="139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</a:endParaRPr>
          </a:p>
          <a:p>
            <a:pPr lvl="0"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Art.2 Definizioni</a:t>
            </a:r>
          </a:p>
          <a:p>
            <a:pPr lvl="0"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«edificio a energia quasi zero»: </a:t>
            </a:r>
          </a:p>
          <a:p>
            <a:pPr lvl="0"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defTabSz="457200" eaLnBrk="0" hangingPunct="0">
              <a:defRPr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Edificio 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con fabbisogno energetico molto basso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e coperto in misura 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molto significativa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da energia 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da fonti rinnovabili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 bwMode="auto">
          <a:xfrm>
            <a:off x="323527" y="5150051"/>
            <a:ext cx="4334533" cy="75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it-IT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Edificio che rispetta 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tutti i requisiti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previsti al 2019/21 e  gli 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obblighi di integrazione delle fonti rinnovabili</a:t>
            </a: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Freccia a destra 20"/>
          <p:cNvSpPr/>
          <p:nvPr/>
        </p:nvSpPr>
        <p:spPr>
          <a:xfrm rot="5400000">
            <a:off x="1892292" y="3775555"/>
            <a:ext cx="81198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5916707" y="3517755"/>
            <a:ext cx="2589654" cy="2605888"/>
            <a:chOff x="5240245" y="1700808"/>
            <a:chExt cx="3459753" cy="3024336"/>
          </a:xfrm>
        </p:grpSpPr>
        <p:pic>
          <p:nvPicPr>
            <p:cNvPr id="1027" name="Picture 3" descr="Scala classificazion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40245" y="1700808"/>
              <a:ext cx="3459753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Per 21"/>
            <p:cNvSpPr/>
            <p:nvPr/>
          </p:nvSpPr>
          <p:spPr>
            <a:xfrm>
              <a:off x="7949905" y="2624868"/>
              <a:ext cx="474091" cy="364624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71438" y="736600"/>
            <a:ext cx="85201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EDIFICIO AD ENERGIA QUASI ZERO “NZEB”</a:t>
            </a:r>
            <a:endParaRPr lang="it-IT" b="1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4696621" y="1705188"/>
            <a:ext cx="1944911" cy="1349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 algn="ctr">
              <a:defRPr/>
            </a:pP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Edificio di riferimento</a:t>
            </a:r>
          </a:p>
          <a:p>
            <a:pPr marL="177800" algn="ctr">
              <a:defRPr/>
            </a:pP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 parametri al 2019/21</a:t>
            </a:r>
          </a:p>
          <a:p>
            <a:pPr marL="177800" algn="ctr">
              <a:defRPr/>
            </a:pP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  <a:p>
            <a:pPr marL="177800" algn="ctr">
              <a:defRPr/>
            </a:pP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FER</a:t>
            </a:r>
          </a:p>
        </p:txBody>
      </p:sp>
      <p:grpSp>
        <p:nvGrpSpPr>
          <p:cNvPr id="12" name="Gruppo 27"/>
          <p:cNvGrpSpPr/>
          <p:nvPr/>
        </p:nvGrpSpPr>
        <p:grpSpPr>
          <a:xfrm>
            <a:off x="6867143" y="940371"/>
            <a:ext cx="1689100" cy="2019300"/>
            <a:chOff x="4683795" y="2342728"/>
            <a:chExt cx="1689100" cy="2019300"/>
          </a:xfrm>
        </p:grpSpPr>
        <p:sp>
          <p:nvSpPr>
            <p:cNvPr id="13" name="Rettangolo 12"/>
            <p:cNvSpPr/>
            <p:nvPr/>
          </p:nvSpPr>
          <p:spPr>
            <a:xfrm>
              <a:off x="4683795" y="3066628"/>
              <a:ext cx="1689100" cy="1295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riangolo isoscele 13"/>
            <p:cNvSpPr/>
            <p:nvPr/>
          </p:nvSpPr>
          <p:spPr>
            <a:xfrm>
              <a:off x="4683795" y="2342728"/>
              <a:ext cx="1689100" cy="7239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4858420" y="3796878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4858420" y="3949278"/>
              <a:ext cx="180975" cy="2857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4858420" y="3187278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6049045" y="3339678"/>
              <a:ext cx="180975" cy="2857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3" name="Picture 24" descr="Bandiere dell'Unione Europe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739" y="4618538"/>
            <a:ext cx="908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olo 1"/>
          <p:cNvSpPr txBox="1">
            <a:spLocks/>
          </p:cNvSpPr>
          <p:nvPr/>
        </p:nvSpPr>
        <p:spPr bwMode="auto">
          <a:xfrm>
            <a:off x="1186054" y="4877451"/>
            <a:ext cx="1603989" cy="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DM Requisiti - Allegato 1</a:t>
            </a:r>
            <a:endParaRPr kumimoji="0" lang="it-I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</p:txBody>
      </p:sp>
      <p:grpSp>
        <p:nvGrpSpPr>
          <p:cNvPr id="25" name="Group 5"/>
          <p:cNvGrpSpPr>
            <a:grpSpLocks noChangeAspect="1"/>
          </p:cNvGrpSpPr>
          <p:nvPr/>
        </p:nvGrpSpPr>
        <p:grpSpPr bwMode="auto">
          <a:xfrm>
            <a:off x="311685" y="1432738"/>
            <a:ext cx="863600" cy="503238"/>
            <a:chOff x="1152" y="432"/>
            <a:chExt cx="731" cy="426"/>
          </a:xfrm>
        </p:grpSpPr>
        <p:sp>
          <p:nvSpPr>
            <p:cNvPr id="2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52" y="432"/>
              <a:ext cx="73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4" y="434"/>
              <a:ext cx="729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1508" y="671"/>
              <a:ext cx="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29" name="Titolo 1"/>
          <p:cNvSpPr txBox="1">
            <a:spLocks/>
          </p:cNvSpPr>
          <p:nvPr/>
        </p:nvSpPr>
        <p:spPr bwMode="auto">
          <a:xfrm>
            <a:off x="1224374" y="1669149"/>
            <a:ext cx="1603989" cy="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Direttiva 2010/31/UE</a:t>
            </a:r>
          </a:p>
        </p:txBody>
      </p:sp>
      <p:grpSp>
        <p:nvGrpSpPr>
          <p:cNvPr id="37" name="Gruppo 36"/>
          <p:cNvGrpSpPr/>
          <p:nvPr/>
        </p:nvGrpSpPr>
        <p:grpSpPr>
          <a:xfrm>
            <a:off x="7253829" y="1113631"/>
            <a:ext cx="925441" cy="544653"/>
            <a:chOff x="-1137696" y="3856831"/>
            <a:chExt cx="925441" cy="544653"/>
          </a:xfrm>
        </p:grpSpPr>
        <p:pic>
          <p:nvPicPr>
            <p:cNvPr id="4106" name="Picture 10" descr="http://www.macroplan.it/file_manager/upload/images/y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954581" y="4128430"/>
              <a:ext cx="185666" cy="273054"/>
            </a:xfrm>
            <a:prstGeom prst="rect">
              <a:avLst/>
            </a:prstGeom>
            <a:noFill/>
          </p:spPr>
        </p:pic>
        <p:pic>
          <p:nvPicPr>
            <p:cNvPr id="30" name="Picture 10" descr="http://www.macroplan.it/file_manager/upload/images/y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68789" y="4126667"/>
              <a:ext cx="185666" cy="273054"/>
            </a:xfrm>
            <a:prstGeom prst="rect">
              <a:avLst/>
            </a:prstGeom>
            <a:noFill/>
          </p:spPr>
        </p:pic>
        <p:pic>
          <p:nvPicPr>
            <p:cNvPr id="31" name="Picture 10" descr="http://www.macroplan.it/file_manager/upload/images/y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583658" y="4128275"/>
              <a:ext cx="185666" cy="273054"/>
            </a:xfrm>
            <a:prstGeom prst="rect">
              <a:avLst/>
            </a:prstGeom>
            <a:noFill/>
          </p:spPr>
        </p:pic>
        <p:pic>
          <p:nvPicPr>
            <p:cNvPr id="32" name="Picture 10" descr="http://www.macroplan.it/file_manager/upload/images/y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675929" y="3856831"/>
              <a:ext cx="185666" cy="273054"/>
            </a:xfrm>
            <a:prstGeom prst="rect">
              <a:avLst/>
            </a:prstGeom>
            <a:noFill/>
          </p:spPr>
        </p:pic>
        <p:pic>
          <p:nvPicPr>
            <p:cNvPr id="33" name="Picture 10" descr="http://www.macroplan.it/file_manager/upload/images/y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861350" y="3856831"/>
              <a:ext cx="185666" cy="273054"/>
            </a:xfrm>
            <a:prstGeom prst="rect">
              <a:avLst/>
            </a:prstGeom>
            <a:noFill/>
          </p:spPr>
        </p:pic>
        <p:pic>
          <p:nvPicPr>
            <p:cNvPr id="35" name="Picture 10" descr="http://www.macroplan.it/file_manager/upload/images/y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97921" y="4128275"/>
              <a:ext cx="185666" cy="273054"/>
            </a:xfrm>
            <a:prstGeom prst="rect">
              <a:avLst/>
            </a:prstGeom>
            <a:noFill/>
          </p:spPr>
        </p:pic>
        <p:pic>
          <p:nvPicPr>
            <p:cNvPr id="36" name="Picture 10" descr="http://www.macroplan.it/file_manager/upload/images/y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137696" y="4127481"/>
              <a:ext cx="185666" cy="2730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  <p:sp>
        <p:nvSpPr>
          <p:cNvPr id="18" name="Titolo 1"/>
          <p:cNvSpPr txBox="1">
            <a:spLocks/>
          </p:cNvSpPr>
          <p:nvPr/>
        </p:nvSpPr>
        <p:spPr bwMode="auto">
          <a:xfrm>
            <a:off x="323528" y="2081047"/>
            <a:ext cx="3624528" cy="240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it-IT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È consentito tenere conto 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dell'energia da fonte rinnovabile o da cogenerazione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nell’edificio:</a:t>
            </a:r>
          </a:p>
          <a:p>
            <a:pPr lvl="0"/>
            <a:endParaRPr lang="it-IT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a) solo per 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contribuire ai fabbisogni del medesimo vettore energetico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(elettricità con elettricità, energia termica con energia termica, ecc);</a:t>
            </a:r>
          </a:p>
          <a:p>
            <a:pPr lvl="0"/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b) fino a 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copertura totale del corrispondente fabbisogno</a:t>
            </a:r>
          </a:p>
          <a:p>
            <a:pPr lvl="0"/>
            <a:endParaRPr lang="it-IT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it-IT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it-IT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L’eccedenza non concorre alla prestazione energetica dell’edificio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42928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355581" cy="2811505"/>
          </a:xfrm>
          <a:prstGeom prst="rect">
            <a:avLst/>
          </a:prstGeom>
          <a:noFill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725144"/>
            <a:ext cx="5238775" cy="1431979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sp>
        <p:nvSpPr>
          <p:cNvPr id="28" name="Freccia angolare in su 27"/>
          <p:cNvSpPr/>
          <p:nvPr/>
        </p:nvSpPr>
        <p:spPr>
          <a:xfrm rot="5400000">
            <a:off x="1691244" y="4522751"/>
            <a:ext cx="1224136" cy="1440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3419872" y="5877272"/>
            <a:ext cx="27363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71438" y="736600"/>
            <a:ext cx="85201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BILANCIO ENERGETICO – Energia autoprodotta ed energia esportata</a:t>
            </a:r>
            <a:endParaRPr lang="it-IT" b="1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4" descr="Bandiere dell'Unione Europe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739" y="1433922"/>
            <a:ext cx="908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olo 1"/>
          <p:cNvSpPr txBox="1">
            <a:spLocks/>
          </p:cNvSpPr>
          <p:nvPr/>
        </p:nvSpPr>
        <p:spPr bwMode="auto">
          <a:xfrm>
            <a:off x="1186054" y="1692835"/>
            <a:ext cx="1603989" cy="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DM Requisiti - Allegato 1</a:t>
            </a:r>
            <a:endParaRPr kumimoji="0" lang="it-I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23528" y="1052736"/>
            <a:ext cx="3384376" cy="2306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43240"/>
            <a:ext cx="2772016" cy="384589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7170" y="1243240"/>
            <a:ext cx="2732982" cy="381732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9196" y="1243240"/>
            <a:ext cx="2721276" cy="3816424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sp>
        <p:nvSpPr>
          <p:cNvPr id="9" name="Rectangle 54"/>
          <p:cNvSpPr>
            <a:spLocks noChangeArrowheads="1"/>
          </p:cNvSpPr>
          <p:nvPr/>
        </p:nvSpPr>
        <p:spPr bwMode="auto">
          <a:xfrm>
            <a:off x="71438" y="736600"/>
            <a:ext cx="85201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NUOVO ATTESTATO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PRESTAZIONE ENERGETICA</a:t>
            </a:r>
            <a:endParaRPr lang="it-IT" b="1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221927" y="5224259"/>
            <a:ext cx="8760147" cy="114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457200" eaLnBrk="0" hangingPunct="0">
              <a:defRPr/>
            </a:pPr>
            <a:r>
              <a:rPr lang="it-IT" sz="1400" b="1" u="sng" dirty="0" smtClean="0">
                <a:solidFill>
                  <a:schemeClr val="tx2">
                    <a:lumMod val="75000"/>
                  </a:schemeClr>
                </a:solidFill>
              </a:rPr>
              <a:t>Nuovo APE:</a:t>
            </a:r>
          </a:p>
          <a:p>
            <a:pPr lvl="0" defTabSz="457200" eaLnBrk="0" hangingPunct="0">
              <a:defRPr/>
            </a:pPr>
            <a:endParaRPr lang="it-IT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defTabSz="457200" eaLnBrk="0" hangingPunct="0">
              <a:buFontTx/>
              <a:buChar char="-"/>
              <a:defRPr/>
            </a:pPr>
            <a:r>
              <a:rPr kumimoji="0" lang="it-IT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Agli</a:t>
            </a:r>
            <a:r>
              <a:rPr kumimoji="0" lang="it-IT" sz="14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 </a:t>
            </a:r>
            <a:r>
              <a:rPr kumimoji="0" lang="it-IT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indicatori quantitativi </a:t>
            </a:r>
            <a:r>
              <a:rPr kumimoji="0" lang="it-IT" sz="14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(classe energetica e indice di prestazione globale) affianca </a:t>
            </a:r>
            <a:r>
              <a:rPr kumimoji="0" lang="it-IT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indicatori qualitativi </a:t>
            </a:r>
            <a:r>
              <a:rPr kumimoji="0" lang="it-IT" sz="14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(“faccine”)</a:t>
            </a:r>
            <a:endParaRPr kumimoji="0" lang="it-IT" sz="14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  <a:p>
            <a:pPr lvl="0" defTabSz="457200" eaLnBrk="0" hangingPunct="0">
              <a:buFontTx/>
              <a:buChar char="-"/>
              <a:defRPr/>
            </a:pP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Fornisce </a:t>
            </a: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informazioni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 sulla quantità di </a:t>
            </a: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energia esportata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1730555" y="786965"/>
            <a:ext cx="5382689" cy="36004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Disposizioni normative in fase di aggiornamento</a:t>
            </a:r>
            <a:endParaRPr lang="it-IT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 bwMode="auto">
          <a:xfrm>
            <a:off x="796619" y="3804541"/>
            <a:ext cx="3671686" cy="12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MODALITÀ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 CALCOLO DELLE PRESTAZIONI ENERGETICHE  E DELL’UTILIZZO DELLE FONTI RINNOVABILI</a:t>
            </a:r>
          </a:p>
          <a:p>
            <a:pPr lvl="0"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defTabSz="457200" eaLnBrk="0" hangingPunct="0"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APPLICAZIONE </a:t>
            </a:r>
            <a:r>
              <a:rPr lang="it-IT" sz="1200" b="1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 PRESCRIZIONI E REQUISITI MINIMI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</p:txBody>
      </p:sp>
      <p:sp>
        <p:nvSpPr>
          <p:cNvPr id="17" name="AutoShape 7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7791" y="2375557"/>
            <a:ext cx="3987135" cy="572915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400" b="1" kern="0" dirty="0" smtClean="0">
                <a:solidFill>
                  <a:srgbClr val="174783"/>
                </a:solidFill>
                <a:latin typeface="+mn-lt"/>
                <a:ea typeface="ＭＳ Ｐゴシック"/>
              </a:rPr>
              <a:t>DM “REQUISITI MINIMI”</a:t>
            </a:r>
          </a:p>
          <a:p>
            <a:pPr algn="ctr" defTabSz="914400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200" b="1" kern="0" dirty="0" smtClean="0">
                <a:solidFill>
                  <a:srgbClr val="174783"/>
                </a:solidFill>
                <a:latin typeface="+mn-lt"/>
                <a:ea typeface="ＭＳ Ｐゴシック"/>
                <a:cs typeface="Arial" pitchFamily="34" charset="0"/>
              </a:rPr>
              <a:t>(sostituisce il DPR 59/2009)</a:t>
            </a:r>
            <a:endParaRPr lang="it-IT" sz="1200" kern="0" dirty="0">
              <a:solidFill>
                <a:srgbClr val="174783"/>
              </a:solidFill>
              <a:latin typeface="+mn-lt"/>
              <a:ea typeface="ＭＳ Ｐゴシック"/>
              <a:cs typeface="Arial" pitchFamily="34" charset="0"/>
            </a:endParaRPr>
          </a:p>
        </p:txBody>
      </p:sp>
      <p:sp>
        <p:nvSpPr>
          <p:cNvPr id="18" name="AutoShape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85151" y="2377125"/>
            <a:ext cx="3987135" cy="572915"/>
          </a:xfrm>
          <a:prstGeom prst="roundRect">
            <a:avLst>
              <a:gd name="adj" fmla="val 6966"/>
            </a:avLst>
          </a:prstGeom>
          <a:solidFill>
            <a:sysClr val="window" lastClr="FFFFFF"/>
          </a:solidFill>
          <a:ln w="9525">
            <a:solidFill>
              <a:srgbClr val="174783"/>
            </a:solidFill>
            <a:prstDash val="sysDash"/>
            <a:round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914400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400" b="1" kern="0" dirty="0" smtClean="0">
                <a:solidFill>
                  <a:srgbClr val="174783"/>
                </a:solidFill>
                <a:latin typeface="+mn-lt"/>
                <a:ea typeface="ＭＳ Ｐゴシック"/>
              </a:rPr>
              <a:t>LINEE GUIDA</a:t>
            </a:r>
          </a:p>
          <a:p>
            <a:pPr algn="ctr" defTabSz="914400" eaLnBrk="0" fontAlgn="auto" hangingPunct="0">
              <a:spcBef>
                <a:spcPct val="20000"/>
              </a:spcBef>
              <a:spcAft>
                <a:spcPts val="0"/>
              </a:spcAft>
              <a:tabLst>
                <a:tab pos="622300" algn="l"/>
                <a:tab pos="2400300" algn="l"/>
              </a:tabLst>
              <a:defRPr/>
            </a:pPr>
            <a:r>
              <a:rPr lang="it-IT" sz="1200" b="1" kern="0" dirty="0" smtClean="0">
                <a:solidFill>
                  <a:srgbClr val="174783"/>
                </a:solidFill>
                <a:latin typeface="+mn-lt"/>
                <a:ea typeface="ＭＳ Ｐゴシック"/>
                <a:cs typeface="Arial" pitchFamily="34" charset="0"/>
              </a:rPr>
              <a:t>(sostituisce il decreto 26/06/2009)</a:t>
            </a:r>
            <a:endParaRPr lang="it-IT" sz="1200" kern="0" dirty="0">
              <a:solidFill>
                <a:srgbClr val="174783"/>
              </a:solidFill>
              <a:latin typeface="+mn-lt"/>
              <a:ea typeface="ＭＳ Ｐゴシック"/>
              <a:cs typeface="Arial" pitchFamily="34" charset="0"/>
            </a:endParaRPr>
          </a:p>
        </p:txBody>
      </p:sp>
      <p:sp>
        <p:nvSpPr>
          <p:cNvPr id="19" name="Freccia in giù 18"/>
          <p:cNvSpPr/>
          <p:nvPr/>
        </p:nvSpPr>
        <p:spPr bwMode="auto">
          <a:xfrm>
            <a:off x="4174253" y="1245945"/>
            <a:ext cx="648072" cy="761965"/>
          </a:xfrm>
          <a:prstGeom prst="downArrow">
            <a:avLst/>
          </a:prstGeom>
          <a:solidFill>
            <a:srgbClr val="174783"/>
          </a:solidFill>
          <a:ln>
            <a:noFill/>
          </a:ln>
          <a:effectLst/>
        </p:spPr>
        <p:txBody>
          <a:bodyPr lIns="44015" tIns="44321" rIns="44015" bIns="44321" anchor="ctr"/>
          <a:lstStyle/>
          <a:p>
            <a:endParaRPr lang="it-IT"/>
          </a:p>
        </p:txBody>
      </p: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13574" y="707009"/>
            <a:ext cx="860679" cy="140374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1" name="Immagine 33" descr="controlloACE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17073" y="1142050"/>
            <a:ext cx="791538" cy="92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riangolo isoscele 21"/>
          <p:cNvSpPr/>
          <p:nvPr/>
        </p:nvSpPr>
        <p:spPr>
          <a:xfrm rot="5400000">
            <a:off x="-618162" y="4207633"/>
            <a:ext cx="2186289" cy="482907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Triangolo isoscele 23"/>
          <p:cNvSpPr/>
          <p:nvPr/>
        </p:nvSpPr>
        <p:spPr>
          <a:xfrm rot="5400000">
            <a:off x="4078052" y="4246909"/>
            <a:ext cx="2186289" cy="482907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Titolo 1"/>
          <p:cNvSpPr txBox="1">
            <a:spLocks/>
          </p:cNvSpPr>
          <p:nvPr/>
        </p:nvSpPr>
        <p:spPr bwMode="auto">
          <a:xfrm>
            <a:off x="5472314" y="4397288"/>
            <a:ext cx="3671686" cy="3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ATTESTAZIONE PRESTAZIONE ENERGETICA DEGLI EDIFICI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71438" y="736600"/>
            <a:ext cx="356330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QUALI NOVITÀ ?</a:t>
            </a:r>
          </a:p>
          <a:p>
            <a:pPr marL="177800">
              <a:defRPr/>
            </a:pPr>
            <a:endParaRPr lang="it-IT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161338" y="1714280"/>
            <a:ext cx="8026221" cy="379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SERVIZI</a:t>
            </a:r>
            <a:r>
              <a:rPr kumimoji="0" lang="it-IT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 ENERGETICI CONSIDERATI NEL CALCOLO DELLA PRESTAZIONE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6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600" b="1" baseline="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NUOVE DEFINIZIONI </a:t>
            </a:r>
            <a:r>
              <a:rPr lang="it-IT" sz="1600" b="1" baseline="0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DI</a:t>
            </a:r>
            <a:r>
              <a:rPr lang="it-IT" sz="1600" b="1" baseline="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 RISTRUTTURAZIONI IMPORTANTI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it-IT" sz="1600" b="1" baseline="0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  <a:cs typeface="+mj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ENERGIA PRIMARIA TOTALE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6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600" b="1" baseline="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EDIFICIO </a:t>
            </a:r>
            <a:r>
              <a:rPr lang="it-IT" sz="1600" b="1" baseline="0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DI</a:t>
            </a:r>
            <a:r>
              <a:rPr lang="it-IT" sz="1600" b="1" baseline="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 RIFERIMENTO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it-IT" sz="1600" b="1" baseline="0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  <a:cs typeface="+mj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CLASSIFICAZIONE ENERGETICA CON CLASSI VARIABILI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6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600" b="1" baseline="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EDIFICIO AD ENERGIA QUASI ZERO “NZEB”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it-IT" sz="1600" b="1" baseline="0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  <a:cs typeface="+mj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MODALITÀ </a:t>
            </a:r>
            <a:r>
              <a:rPr lang="it-IT" sz="16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DI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 VALUTAZIONE DELL’ENERGIA AUTOPRODOTTA E DELL’ENERGIA ESPORTATA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it-IT" sz="1600" b="1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  <a:cs typeface="+mj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600" b="1" baseline="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NUOVO ATTESTATO </a:t>
            </a:r>
            <a:r>
              <a:rPr lang="it-IT" sz="1600" b="1" baseline="0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DI</a:t>
            </a:r>
            <a:r>
              <a:rPr lang="it-IT" sz="1600" b="1" baseline="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 PRESTAZIONE ENERGETICA (APE)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</p:txBody>
      </p:sp>
      <p:pic>
        <p:nvPicPr>
          <p:cNvPr id="33794" name="Picture 2" descr="http://www.icsanvalentinotorio.gov.it/home/images/community_ne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1966" y="1723698"/>
            <a:ext cx="2875399" cy="2875400"/>
          </a:xfrm>
          <a:prstGeom prst="rect">
            <a:avLst/>
          </a:prstGeom>
          <a:noFill/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extrastar.es/uppic/2012121258185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1974849"/>
            <a:ext cx="901700" cy="901700"/>
          </a:xfrm>
          <a:prstGeom prst="rect">
            <a:avLst/>
          </a:prstGeom>
          <a:noFill/>
        </p:spPr>
      </p:pic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71438" y="736600"/>
            <a:ext cx="356330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SERVIZI ENERGETICI CONSIDERATI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Freccia a destra 51"/>
          <p:cNvSpPr/>
          <p:nvPr/>
        </p:nvSpPr>
        <p:spPr>
          <a:xfrm>
            <a:off x="3252146" y="3873165"/>
            <a:ext cx="106611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" name="Picture 2" descr="Caldaia A Condensazione Clas Premium Evo 24ff M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820" y="1828800"/>
            <a:ext cx="959363" cy="1226822"/>
          </a:xfrm>
          <a:prstGeom prst="rect">
            <a:avLst/>
          </a:prstGeom>
          <a:noFill/>
        </p:spPr>
      </p:pic>
      <p:grpSp>
        <p:nvGrpSpPr>
          <p:cNvPr id="35" name="Gruppo 27"/>
          <p:cNvGrpSpPr/>
          <p:nvPr/>
        </p:nvGrpSpPr>
        <p:grpSpPr>
          <a:xfrm>
            <a:off x="1400666" y="2982595"/>
            <a:ext cx="1324608" cy="1800027"/>
            <a:chOff x="611560" y="3843908"/>
            <a:chExt cx="1689100" cy="2019300"/>
          </a:xfrm>
        </p:grpSpPr>
        <p:sp>
          <p:nvSpPr>
            <p:cNvPr id="36" name="Rettangolo 35"/>
            <p:cNvSpPr/>
            <p:nvPr/>
          </p:nvSpPr>
          <p:spPr>
            <a:xfrm>
              <a:off x="611560" y="4567808"/>
              <a:ext cx="1689100" cy="1295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Triangolo isoscele 36"/>
            <p:cNvSpPr/>
            <p:nvPr/>
          </p:nvSpPr>
          <p:spPr>
            <a:xfrm>
              <a:off x="611560" y="3843908"/>
              <a:ext cx="1689100" cy="72390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786185" y="5298058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786185" y="5450458"/>
              <a:ext cx="180975" cy="285750"/>
            </a:xfrm>
            <a:prstGeom prst="rect">
              <a:avLst/>
            </a:prstGeom>
            <a:solidFill>
              <a:srgbClr val="A6A6A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786185" y="4688458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1976810" y="4840858"/>
              <a:ext cx="180975" cy="285750"/>
            </a:xfrm>
            <a:prstGeom prst="rect">
              <a:avLst/>
            </a:prstGeom>
            <a:solidFill>
              <a:srgbClr val="A6A6A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6" name="Picture 8" descr="lampadina ad incancescen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591" y="5202574"/>
            <a:ext cx="631445" cy="826752"/>
          </a:xfrm>
          <a:prstGeom prst="rect">
            <a:avLst/>
          </a:prstGeom>
          <a:noFill/>
        </p:spPr>
      </p:pic>
      <p:pic>
        <p:nvPicPr>
          <p:cNvPr id="47" name="Picture 10" descr="http://i00.i.aliimg.com/wsphoto/v0/1440712772/Seven-crown-authentic-stainless-steel-font-b-shower-b-font-package-unleaded-large-font-b-sho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210" y="3526138"/>
            <a:ext cx="733526" cy="1254626"/>
          </a:xfrm>
          <a:prstGeom prst="rect">
            <a:avLst/>
          </a:prstGeom>
          <a:noFill/>
        </p:spPr>
      </p:pic>
      <p:sp>
        <p:nvSpPr>
          <p:cNvPr id="28" name="Titolo 1"/>
          <p:cNvSpPr txBox="1">
            <a:spLocks/>
          </p:cNvSpPr>
          <p:nvPr/>
        </p:nvSpPr>
        <p:spPr bwMode="auto">
          <a:xfrm>
            <a:off x="223987" y="1623911"/>
            <a:ext cx="1022224" cy="27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Riscaldamento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9" name="Titolo 1"/>
          <p:cNvSpPr txBox="1">
            <a:spLocks/>
          </p:cNvSpPr>
          <p:nvPr/>
        </p:nvSpPr>
        <p:spPr bwMode="auto">
          <a:xfrm>
            <a:off x="979488" y="4051734"/>
            <a:ext cx="338445" cy="27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ACS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30" name="Titolo 1"/>
          <p:cNvSpPr txBox="1">
            <a:spLocks/>
          </p:cNvSpPr>
          <p:nvPr/>
        </p:nvSpPr>
        <p:spPr bwMode="auto">
          <a:xfrm>
            <a:off x="1252224" y="5616364"/>
            <a:ext cx="927437" cy="27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Illuminazione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pic>
        <p:nvPicPr>
          <p:cNvPr id="31746" name="Picture 2" descr="Caldaia A Condensazione Clas Premium Evo 24ff M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682" y="1933045"/>
            <a:ext cx="1094034" cy="1194985"/>
          </a:xfrm>
          <a:prstGeom prst="rect">
            <a:avLst/>
          </a:prstGeom>
          <a:noFill/>
        </p:spPr>
      </p:pic>
      <p:pic>
        <p:nvPicPr>
          <p:cNvPr id="31748" name="Picture 4" descr="SKA 2500 Dual C+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4117" y="1950991"/>
            <a:ext cx="892899" cy="963250"/>
          </a:xfrm>
          <a:prstGeom prst="rect">
            <a:avLst/>
          </a:prstGeom>
          <a:noFill/>
        </p:spPr>
      </p:pic>
      <p:pic>
        <p:nvPicPr>
          <p:cNvPr id="31756" name="Picture 12" descr="http://www.crashdown.it/wp-content/uploads/2013/04/e697c824-6915-45c7-86b0-6aa237ed2c29_ascenso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1363" y="5026848"/>
            <a:ext cx="799113" cy="1005997"/>
          </a:xfrm>
          <a:prstGeom prst="rect">
            <a:avLst/>
          </a:prstGeom>
          <a:noFill/>
        </p:spPr>
      </p:pic>
      <p:pic>
        <p:nvPicPr>
          <p:cNvPr id="53" name="Picture 10" descr="http://i00.i.aliimg.com/wsphoto/v0/1440712772/Seven-crown-authentic-stainless-steel-font-b-shower-b-font-package-unleaded-large-font-b-sho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550" y="3326757"/>
            <a:ext cx="971550" cy="1419373"/>
          </a:xfrm>
          <a:prstGeom prst="rect">
            <a:avLst/>
          </a:prstGeom>
          <a:noFill/>
        </p:spPr>
      </p:pic>
      <p:pic>
        <p:nvPicPr>
          <p:cNvPr id="54" name="Picture 8" descr="lampadina ad incancescen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5082" y="5156383"/>
            <a:ext cx="720085" cy="932912"/>
          </a:xfrm>
          <a:prstGeom prst="rect">
            <a:avLst/>
          </a:prstGeom>
          <a:noFill/>
        </p:spPr>
      </p:pic>
      <p:sp>
        <p:nvSpPr>
          <p:cNvPr id="31" name="Titolo 1"/>
          <p:cNvSpPr txBox="1">
            <a:spLocks/>
          </p:cNvSpPr>
          <p:nvPr/>
        </p:nvSpPr>
        <p:spPr bwMode="auto">
          <a:xfrm>
            <a:off x="4586620" y="1683382"/>
            <a:ext cx="948812" cy="26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Riscaldamento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32" name="Titolo 1"/>
          <p:cNvSpPr txBox="1">
            <a:spLocks/>
          </p:cNvSpPr>
          <p:nvPr/>
        </p:nvSpPr>
        <p:spPr bwMode="auto">
          <a:xfrm>
            <a:off x="5125901" y="4000097"/>
            <a:ext cx="385955" cy="26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ACS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33" name="Titolo 1"/>
          <p:cNvSpPr txBox="1">
            <a:spLocks/>
          </p:cNvSpPr>
          <p:nvPr/>
        </p:nvSpPr>
        <p:spPr bwMode="auto">
          <a:xfrm>
            <a:off x="4857345" y="5582070"/>
            <a:ext cx="860620" cy="26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Illuminazione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34" name="Titolo 1"/>
          <p:cNvSpPr txBox="1">
            <a:spLocks/>
          </p:cNvSpPr>
          <p:nvPr/>
        </p:nvSpPr>
        <p:spPr bwMode="auto">
          <a:xfrm>
            <a:off x="7359377" y="1676078"/>
            <a:ext cx="1020409" cy="26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it-IT" sz="1200" b="1" dirty="0" smtClean="0">
                <a:solidFill>
                  <a:srgbClr val="FF0000"/>
                </a:solidFill>
              </a:rPr>
              <a:t>Raffrescamento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41" name="Titolo 1"/>
          <p:cNvSpPr txBox="1">
            <a:spLocks/>
          </p:cNvSpPr>
          <p:nvPr/>
        </p:nvSpPr>
        <p:spPr bwMode="auto">
          <a:xfrm>
            <a:off x="7837814" y="5367613"/>
            <a:ext cx="686733" cy="26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it-IT" sz="1200" b="1" dirty="0" smtClean="0">
                <a:solidFill>
                  <a:srgbClr val="FF0000"/>
                </a:solidFill>
              </a:rPr>
              <a:t>Ascensori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7210180" y="1647826"/>
            <a:ext cx="1448045" cy="13293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6672291" y="4962079"/>
            <a:ext cx="1868880" cy="11164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/>
          <p:cNvSpPr/>
          <p:nvPr/>
        </p:nvSpPr>
        <p:spPr>
          <a:xfrm>
            <a:off x="136636" y="1545021"/>
            <a:ext cx="2932386" cy="4708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4472016" y="1539771"/>
            <a:ext cx="4304122" cy="4708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0" name="Gruppo 27"/>
          <p:cNvGrpSpPr/>
          <p:nvPr/>
        </p:nvGrpSpPr>
        <p:grpSpPr>
          <a:xfrm>
            <a:off x="6902656" y="3008875"/>
            <a:ext cx="1324608" cy="1800027"/>
            <a:chOff x="611560" y="3843908"/>
            <a:chExt cx="1689100" cy="2019300"/>
          </a:xfrm>
        </p:grpSpPr>
        <p:sp>
          <p:nvSpPr>
            <p:cNvPr id="61" name="Rettangolo 60"/>
            <p:cNvSpPr/>
            <p:nvPr/>
          </p:nvSpPr>
          <p:spPr>
            <a:xfrm>
              <a:off x="611560" y="4567808"/>
              <a:ext cx="1689100" cy="1295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Triangolo isoscele 61"/>
            <p:cNvSpPr/>
            <p:nvPr/>
          </p:nvSpPr>
          <p:spPr>
            <a:xfrm>
              <a:off x="611560" y="3843908"/>
              <a:ext cx="1689100" cy="72390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786185" y="5298058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786185" y="5450458"/>
              <a:ext cx="180975" cy="285750"/>
            </a:xfrm>
            <a:prstGeom prst="rect">
              <a:avLst/>
            </a:prstGeom>
            <a:solidFill>
              <a:srgbClr val="A6A6A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/>
            <p:cNvSpPr/>
            <p:nvPr/>
          </p:nvSpPr>
          <p:spPr>
            <a:xfrm>
              <a:off x="786185" y="4688458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/>
            <p:cNvSpPr/>
            <p:nvPr/>
          </p:nvSpPr>
          <p:spPr>
            <a:xfrm>
              <a:off x="1976810" y="4840858"/>
              <a:ext cx="180975" cy="285750"/>
            </a:xfrm>
            <a:prstGeom prst="rect">
              <a:avLst/>
            </a:prstGeom>
            <a:solidFill>
              <a:srgbClr val="A6A6A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9" name="Titolo 1"/>
          <p:cNvSpPr txBox="1">
            <a:spLocks/>
          </p:cNvSpPr>
          <p:nvPr/>
        </p:nvSpPr>
        <p:spPr bwMode="auto">
          <a:xfrm>
            <a:off x="1795612" y="1671536"/>
            <a:ext cx="1022224" cy="27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Ventilazione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pic>
        <p:nvPicPr>
          <p:cNvPr id="50" name="Picture 2" descr="http://www.extrastar.es/uppic/2012121258185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950" y="1984374"/>
            <a:ext cx="901700" cy="901700"/>
          </a:xfrm>
          <a:prstGeom prst="rect">
            <a:avLst/>
          </a:prstGeom>
          <a:noFill/>
        </p:spPr>
      </p:pic>
      <p:sp>
        <p:nvSpPr>
          <p:cNvPr id="51" name="Titolo 1"/>
          <p:cNvSpPr txBox="1">
            <a:spLocks/>
          </p:cNvSpPr>
          <p:nvPr/>
        </p:nvSpPr>
        <p:spPr bwMode="auto">
          <a:xfrm>
            <a:off x="5891362" y="1681061"/>
            <a:ext cx="1022224" cy="27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Ventilazione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  <p:sp>
        <p:nvSpPr>
          <p:cNvPr id="28" name="Rectangle 54"/>
          <p:cNvSpPr>
            <a:spLocks noChangeArrowheads="1"/>
          </p:cNvSpPr>
          <p:nvPr/>
        </p:nvSpPr>
        <p:spPr bwMode="auto">
          <a:xfrm>
            <a:off x="71438" y="692697"/>
            <a:ext cx="810160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NUOVE DEFINIZIONI PER LE RISTRUTTURAZIONI IMPORTANTI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itolo 1"/>
          <p:cNvSpPr txBox="1">
            <a:spLocks/>
          </p:cNvSpPr>
          <p:nvPr/>
        </p:nvSpPr>
        <p:spPr bwMode="auto">
          <a:xfrm>
            <a:off x="150829" y="2562344"/>
            <a:ext cx="28091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Art.2 Definizioni</a:t>
            </a:r>
            <a:endParaRPr kumimoji="0" lang="it-I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«ristrutturazione importante»: 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 </a:t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a) costo complessivo &gt; 25 % valore dell’edificio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  <a:cs typeface="+mj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oppure 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b) ristrutturazione &gt; 25 % della superficie dell’involucro dell’edificio; </a:t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gli Stati membri possono scegliere una delle due opzioni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</p:txBody>
      </p:sp>
      <p:sp>
        <p:nvSpPr>
          <p:cNvPr id="31" name="Titolo 1"/>
          <p:cNvSpPr txBox="1">
            <a:spLocks/>
          </p:cNvSpPr>
          <p:nvPr/>
        </p:nvSpPr>
        <p:spPr>
          <a:xfrm>
            <a:off x="4516235" y="2371725"/>
            <a:ext cx="2179840" cy="1400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just">
              <a:spcBef>
                <a:spcPct val="0"/>
              </a:spcBef>
            </a:pPr>
            <a:endParaRPr lang="it-IT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>
              <a:spcBef>
                <a:spcPct val="0"/>
              </a:spcBef>
            </a:pPr>
            <a:endParaRPr lang="it-IT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>
              <a:spcBef>
                <a:spcPct val="0"/>
              </a:spcBef>
            </a:pPr>
            <a:r>
              <a:rPr lang="it-IT" sz="1200" b="1" u="sng" dirty="0" smtClean="0">
                <a:solidFill>
                  <a:schemeClr val="tx2">
                    <a:lumMod val="75000"/>
                  </a:schemeClr>
                </a:solidFill>
              </a:rPr>
              <a:t>Ristrutturazioni importanti di primo livello</a:t>
            </a:r>
            <a:r>
              <a:rPr lang="it-IT" sz="1200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0" algn="just">
              <a:spcBef>
                <a:spcPct val="0"/>
              </a:spcBef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 l’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intervento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 interessa 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l’involucro edilizio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 &gt; 50%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 della superficie disperdente) e 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comprende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anche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 la ristrutturazione dell’impianto termico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1" name="Gruppo 40"/>
          <p:cNvGrpSpPr/>
          <p:nvPr/>
        </p:nvGrpSpPr>
        <p:grpSpPr>
          <a:xfrm>
            <a:off x="6825089" y="2687361"/>
            <a:ext cx="2195086" cy="1217889"/>
            <a:chOff x="7310864" y="1077556"/>
            <a:chExt cx="1802307" cy="913496"/>
          </a:xfrm>
        </p:grpSpPr>
        <p:grpSp>
          <p:nvGrpSpPr>
            <p:cNvPr id="32" name="Gruppo 31"/>
            <p:cNvGrpSpPr/>
            <p:nvPr/>
          </p:nvGrpSpPr>
          <p:grpSpPr>
            <a:xfrm>
              <a:off x="7885165" y="1123880"/>
              <a:ext cx="680988" cy="867172"/>
              <a:chOff x="7668344" y="908720"/>
              <a:chExt cx="680988" cy="867172"/>
            </a:xfrm>
          </p:grpSpPr>
          <p:sp>
            <p:nvSpPr>
              <p:cNvPr id="33" name="Rettangolo 32"/>
              <p:cNvSpPr/>
              <p:nvPr/>
            </p:nvSpPr>
            <p:spPr>
              <a:xfrm>
                <a:off x="7668344" y="1219593"/>
                <a:ext cx="680988" cy="55629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Triangolo isoscele 33"/>
              <p:cNvSpPr/>
              <p:nvPr/>
            </p:nvSpPr>
            <p:spPr>
              <a:xfrm>
                <a:off x="7668344" y="908720"/>
                <a:ext cx="680988" cy="310873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Rettangolo 35"/>
              <p:cNvSpPr/>
              <p:nvPr/>
            </p:nvSpPr>
            <p:spPr>
              <a:xfrm>
                <a:off x="7738747" y="1533193"/>
                <a:ext cx="556823" cy="19225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Rettangolo 36"/>
              <p:cNvSpPr/>
              <p:nvPr/>
            </p:nvSpPr>
            <p:spPr>
              <a:xfrm>
                <a:off x="7738747" y="1598640"/>
                <a:ext cx="72963" cy="1227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Rettangolo 37"/>
              <p:cNvSpPr/>
              <p:nvPr/>
            </p:nvSpPr>
            <p:spPr>
              <a:xfrm>
                <a:off x="7738747" y="1271405"/>
                <a:ext cx="556823" cy="19225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Rettangolo 39"/>
              <p:cNvSpPr/>
              <p:nvPr/>
            </p:nvSpPr>
            <p:spPr>
              <a:xfrm>
                <a:off x="8218767" y="1336852"/>
                <a:ext cx="72963" cy="12271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47" name="Connettore 1 46"/>
            <p:cNvCxnSpPr/>
            <p:nvPr/>
          </p:nvCxnSpPr>
          <p:spPr>
            <a:xfrm flipH="1" flipV="1">
              <a:off x="7844044" y="1419915"/>
              <a:ext cx="3785" cy="5680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 flipV="1">
              <a:off x="7839710" y="1077556"/>
              <a:ext cx="390029" cy="3423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/>
          </p:nvCxnSpPr>
          <p:spPr>
            <a:xfrm>
              <a:off x="8221071" y="1086224"/>
              <a:ext cx="372694" cy="3250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2 52"/>
            <p:cNvCxnSpPr/>
            <p:nvPr/>
          </p:nvCxnSpPr>
          <p:spPr>
            <a:xfrm flipH="1" flipV="1">
              <a:off x="8618964" y="1627936"/>
              <a:ext cx="494207" cy="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2 53"/>
            <p:cNvCxnSpPr/>
            <p:nvPr/>
          </p:nvCxnSpPr>
          <p:spPr>
            <a:xfrm>
              <a:off x="7310864" y="1885111"/>
              <a:ext cx="494207" cy="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o 38"/>
          <p:cNvGrpSpPr/>
          <p:nvPr/>
        </p:nvGrpSpPr>
        <p:grpSpPr>
          <a:xfrm>
            <a:off x="7380750" y="4447411"/>
            <a:ext cx="985483" cy="1140810"/>
            <a:chOff x="8103666" y="3519871"/>
            <a:chExt cx="758818" cy="913496"/>
          </a:xfrm>
        </p:grpSpPr>
        <p:sp>
          <p:nvSpPr>
            <p:cNvPr id="55" name="Rettangolo 54"/>
            <p:cNvSpPr/>
            <p:nvPr/>
          </p:nvSpPr>
          <p:spPr>
            <a:xfrm>
              <a:off x="8149121" y="3877068"/>
              <a:ext cx="680988" cy="55629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Triangolo isoscele 55"/>
            <p:cNvSpPr/>
            <p:nvPr/>
          </p:nvSpPr>
          <p:spPr>
            <a:xfrm>
              <a:off x="8149121" y="3566195"/>
              <a:ext cx="680988" cy="310873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/>
            <p:cNvSpPr/>
            <p:nvPr/>
          </p:nvSpPr>
          <p:spPr>
            <a:xfrm>
              <a:off x="8219524" y="4190668"/>
              <a:ext cx="556823" cy="19225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8219524" y="4256115"/>
              <a:ext cx="72963" cy="122713"/>
            </a:xfrm>
            <a:prstGeom prst="rect">
              <a:avLst/>
            </a:prstGeom>
            <a:solidFill>
              <a:srgbClr val="A6A6A6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8219524" y="3928880"/>
              <a:ext cx="556823" cy="19225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/>
            <p:cNvSpPr/>
            <p:nvPr/>
          </p:nvSpPr>
          <p:spPr>
            <a:xfrm>
              <a:off x="8699544" y="3994327"/>
              <a:ext cx="72963" cy="122713"/>
            </a:xfrm>
            <a:prstGeom prst="rect">
              <a:avLst/>
            </a:prstGeom>
            <a:solidFill>
              <a:srgbClr val="A6A6A6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1" name="Connettore 1 60"/>
            <p:cNvCxnSpPr/>
            <p:nvPr/>
          </p:nvCxnSpPr>
          <p:spPr>
            <a:xfrm flipV="1">
              <a:off x="8103666" y="3519871"/>
              <a:ext cx="390029" cy="3423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/>
          </p:nvCxnSpPr>
          <p:spPr>
            <a:xfrm>
              <a:off x="8489790" y="3528539"/>
              <a:ext cx="372694" cy="3250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5"/>
          <p:cNvGrpSpPr>
            <a:grpSpLocks noChangeAspect="1"/>
          </p:cNvGrpSpPr>
          <p:nvPr/>
        </p:nvGrpSpPr>
        <p:grpSpPr bwMode="auto">
          <a:xfrm>
            <a:off x="217095" y="1512228"/>
            <a:ext cx="863600" cy="503238"/>
            <a:chOff x="1152" y="432"/>
            <a:chExt cx="731" cy="426"/>
          </a:xfrm>
        </p:grpSpPr>
        <p:sp>
          <p:nvSpPr>
            <p:cNvPr id="6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52" y="432"/>
              <a:ext cx="73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6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4" y="434"/>
              <a:ext cx="729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1508" y="671"/>
              <a:ext cx="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it-IT"/>
            </a:p>
          </p:txBody>
        </p:sp>
      </p:grpSp>
      <p:sp>
        <p:nvSpPr>
          <p:cNvPr id="67" name="Titolo 1"/>
          <p:cNvSpPr txBox="1">
            <a:spLocks/>
          </p:cNvSpPr>
          <p:nvPr/>
        </p:nvSpPr>
        <p:spPr bwMode="auto">
          <a:xfrm>
            <a:off x="1129784" y="1748639"/>
            <a:ext cx="1603989" cy="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MS PGothic" pitchFamily="34" charset="-128"/>
                <a:cs typeface="+mj-cs"/>
              </a:rPr>
              <a:t>Direttiva 2010/31/UE</a:t>
            </a:r>
          </a:p>
        </p:txBody>
      </p:sp>
      <p:pic>
        <p:nvPicPr>
          <p:cNvPr id="68" name="Picture 24" descr="Bandiere dell'Unione Europe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0898" y="1481870"/>
            <a:ext cx="908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itolo 1"/>
          <p:cNvSpPr txBox="1">
            <a:spLocks/>
          </p:cNvSpPr>
          <p:nvPr/>
        </p:nvSpPr>
        <p:spPr bwMode="auto">
          <a:xfrm>
            <a:off x="5411213" y="1740783"/>
            <a:ext cx="1603989" cy="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DM Requisiti - Allegato 1</a:t>
            </a:r>
            <a:endParaRPr kumimoji="0" lang="it-I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</p:txBody>
      </p:sp>
      <p:sp>
        <p:nvSpPr>
          <p:cNvPr id="70" name="Freccia in giù 69"/>
          <p:cNvSpPr/>
          <p:nvPr/>
        </p:nvSpPr>
        <p:spPr bwMode="auto">
          <a:xfrm rot="16200000">
            <a:off x="3545482" y="1198150"/>
            <a:ext cx="601322" cy="1206627"/>
          </a:xfrm>
          <a:prstGeom prst="downArrow">
            <a:avLst/>
          </a:prstGeom>
          <a:solidFill>
            <a:srgbClr val="174783"/>
          </a:solidFill>
          <a:ln>
            <a:noFill/>
          </a:ln>
          <a:effectLst/>
        </p:spPr>
        <p:txBody>
          <a:bodyPr lIns="44015" tIns="44321" rIns="44015" bIns="44321" anchor="ctr"/>
          <a:lstStyle/>
          <a:p>
            <a:endParaRPr lang="it-IT"/>
          </a:p>
        </p:txBody>
      </p:sp>
      <p:cxnSp>
        <p:nvCxnSpPr>
          <p:cNvPr id="71" name="Connettore 4 70"/>
          <p:cNvCxnSpPr/>
          <p:nvPr/>
        </p:nvCxnSpPr>
        <p:spPr>
          <a:xfrm rot="5400000" flipH="1" flipV="1">
            <a:off x="3336708" y="3557248"/>
            <a:ext cx="1509844" cy="792646"/>
          </a:xfrm>
          <a:prstGeom prst="bentConnector3">
            <a:avLst>
              <a:gd name="adj1" fmla="val 99949"/>
            </a:avLst>
          </a:prstGeom>
          <a:ln w="635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4 71"/>
          <p:cNvCxnSpPr/>
          <p:nvPr/>
        </p:nvCxnSpPr>
        <p:spPr>
          <a:xfrm>
            <a:off x="3002487" y="4603521"/>
            <a:ext cx="1424241" cy="652083"/>
          </a:xfrm>
          <a:prstGeom prst="bentConnector3">
            <a:avLst>
              <a:gd name="adj1" fmla="val 48662"/>
            </a:avLst>
          </a:prstGeom>
          <a:ln w="63500" cmpd="sng">
            <a:solidFill>
              <a:schemeClr val="tx2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itolo 1"/>
          <p:cNvSpPr txBox="1">
            <a:spLocks/>
          </p:cNvSpPr>
          <p:nvPr/>
        </p:nvSpPr>
        <p:spPr>
          <a:xfrm>
            <a:off x="4516235" y="4410730"/>
            <a:ext cx="2179840" cy="14280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it-IT" sz="1200" b="1" u="sng" dirty="0" smtClean="0">
                <a:solidFill>
                  <a:schemeClr val="tx2">
                    <a:lumMod val="75000"/>
                  </a:schemeClr>
                </a:solidFill>
              </a:rPr>
              <a:t>Ristrutturazioni importanti di secondo livello</a:t>
            </a:r>
            <a:r>
              <a:rPr lang="it-IT" sz="1200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0" algn="just">
              <a:spcBef>
                <a:spcPct val="0"/>
              </a:spcBef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l’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intervento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 interessa 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l’involucro edilizio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 &gt; 25%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della superficie disperdente) ma 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non necessariamente l’impianto termico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71438" y="718444"/>
            <a:ext cx="3233737" cy="3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ENERGIA PRIMARIA TOTALE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365760" y="3650906"/>
            <a:ext cx="3749040" cy="192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457200" eaLnBrk="0" hangingPunct="0">
              <a:defRPr/>
            </a:pP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E</a:t>
            </a:r>
            <a:r>
              <a:rPr lang="de-DE" sz="2000" b="1" baseline="-25000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P,tot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=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E</a:t>
            </a:r>
            <a:r>
              <a:rPr lang="de-DE" sz="2000" b="1" baseline="-25000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P,nren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+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E</a:t>
            </a:r>
            <a:r>
              <a:rPr lang="de-DE" sz="2000" b="1" baseline="-25000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P,ren</a:t>
            </a:r>
            <a:endParaRPr kumimoji="0" lang="de-D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MS PGothic" pitchFamily="34" charset="-128"/>
              <a:cs typeface="+mj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f</a:t>
            </a:r>
            <a:r>
              <a:rPr kumimoji="0" lang="de-DE" sz="1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P,tot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=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f</a:t>
            </a:r>
            <a:r>
              <a:rPr kumimoji="0" lang="de-DE" sz="1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P,nren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+ </a:t>
            </a: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f</a:t>
            </a:r>
            <a:r>
              <a:rPr kumimoji="0" lang="de-DE" sz="1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P,ren</a:t>
            </a: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dove:</a:t>
            </a:r>
            <a:br>
              <a:rPr kumimoji="0" lang="it-IT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f</a:t>
            </a:r>
            <a:r>
              <a:rPr kumimoji="0" lang="it-IT" sz="11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</a:t>
            </a:r>
            <a:r>
              <a:rPr kumimoji="0" lang="it-IT" sz="11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,</a:t>
            </a:r>
            <a:r>
              <a:rPr kumimoji="0" lang="it-IT" sz="11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nren</a:t>
            </a:r>
            <a:r>
              <a:rPr kumimoji="0" lang="it-IT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: fattore di conversione in energia primaria non rinnovabile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f</a:t>
            </a:r>
            <a:r>
              <a:rPr kumimoji="0" lang="it-IT" sz="11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</a:t>
            </a:r>
            <a:r>
              <a:rPr kumimoji="0" lang="it-IT" sz="11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,</a:t>
            </a:r>
            <a:r>
              <a:rPr kumimoji="0" lang="it-IT" sz="11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ren</a:t>
            </a:r>
            <a:r>
              <a:rPr kumimoji="0" lang="it-IT" sz="11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it-IT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: fattore di conversione in energia primaria rinnovabile</a:t>
            </a:r>
          </a:p>
          <a:p>
            <a:pPr lvl="0" defTabSz="457200" eaLnBrk="0" hangingPunct="0">
              <a:defRPr/>
            </a:pPr>
            <a:r>
              <a:rPr lang="it-IT" sz="11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f</a:t>
            </a:r>
            <a:r>
              <a:rPr lang="it-IT" sz="1100" b="1" baseline="-25000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P</a:t>
            </a:r>
            <a:r>
              <a:rPr lang="it-IT" sz="1100" b="1" baseline="-2500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,tot </a:t>
            </a:r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: fattore di conversione in energia primaria totale (rinnovabile + non rinnovabile)</a:t>
            </a:r>
            <a:endParaRPr kumimoji="0" lang="it-IT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127873" y="1735485"/>
            <a:ext cx="3384376" cy="2306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entagono 10"/>
          <p:cNvSpPr/>
          <p:nvPr/>
        </p:nvSpPr>
        <p:spPr>
          <a:xfrm>
            <a:off x="537882" y="1985123"/>
            <a:ext cx="1516829" cy="1097280"/>
          </a:xfrm>
          <a:prstGeom prst="homePlate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/>
          <p:nvPr/>
        </p:nvCxnSpPr>
        <p:spPr>
          <a:xfrm>
            <a:off x="2081380" y="1436482"/>
            <a:ext cx="21515" cy="215152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entagono 13"/>
          <p:cNvSpPr/>
          <p:nvPr/>
        </p:nvSpPr>
        <p:spPr>
          <a:xfrm>
            <a:off x="2130011" y="1974364"/>
            <a:ext cx="946673" cy="763793"/>
          </a:xfrm>
          <a:prstGeom prst="homePlate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entagono 14"/>
          <p:cNvSpPr/>
          <p:nvPr/>
        </p:nvSpPr>
        <p:spPr>
          <a:xfrm>
            <a:off x="2133186" y="2739539"/>
            <a:ext cx="946673" cy="346561"/>
          </a:xfrm>
          <a:prstGeom prst="homePlate">
            <a:avLst>
              <a:gd name="adj" fmla="val 104969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/>
          <p:cNvSpPr txBox="1">
            <a:spLocks/>
          </p:cNvSpPr>
          <p:nvPr/>
        </p:nvSpPr>
        <p:spPr bwMode="auto">
          <a:xfrm>
            <a:off x="730886" y="3146083"/>
            <a:ext cx="434340" cy="3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E</a:t>
            </a:r>
            <a:r>
              <a:rPr kumimoji="0" lang="de-DE" sz="1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P,tot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 bwMode="auto">
          <a:xfrm>
            <a:off x="2394586" y="3139733"/>
            <a:ext cx="434340" cy="3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E</a:t>
            </a:r>
            <a:r>
              <a:rPr kumimoji="0" lang="de-DE" sz="1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P,ren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 bwMode="auto">
          <a:xfrm>
            <a:off x="2261236" y="1710983"/>
            <a:ext cx="434340" cy="3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E</a:t>
            </a:r>
            <a:r>
              <a:rPr kumimoji="0" lang="de-DE" sz="1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P,nren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 bwMode="auto">
          <a:xfrm>
            <a:off x="511811" y="1241083"/>
            <a:ext cx="1593214" cy="3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Vettore</a:t>
            </a:r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sz="1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energetico</a:t>
            </a: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 bwMode="auto">
          <a:xfrm>
            <a:off x="4493260" y="2436306"/>
            <a:ext cx="3164840" cy="50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it-IT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</a:rPr>
              <a:t>Fattori di conversione in energia primaria</a:t>
            </a:r>
          </a:p>
          <a:p>
            <a:pPr lvl="0"/>
            <a:endParaRPr lang="it-IT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it-IT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pic>
        <p:nvPicPr>
          <p:cNvPr id="22" name="Picture 24" descr="Bandiere dell'Unione Europe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4723" y="1848095"/>
            <a:ext cx="908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olo 1"/>
          <p:cNvSpPr txBox="1">
            <a:spLocks/>
          </p:cNvSpPr>
          <p:nvPr/>
        </p:nvSpPr>
        <p:spPr bwMode="auto">
          <a:xfrm>
            <a:off x="5535038" y="2107008"/>
            <a:ext cx="1603989" cy="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DM Requisiti - Allegato 1</a:t>
            </a:r>
            <a:endParaRPr kumimoji="0" lang="it-I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</p:txBody>
      </p:sp>
      <p:sp>
        <p:nvSpPr>
          <p:cNvPr id="24" name="Titolo 1"/>
          <p:cNvSpPr txBox="1">
            <a:spLocks/>
          </p:cNvSpPr>
          <p:nvPr/>
        </p:nvSpPr>
        <p:spPr bwMode="auto">
          <a:xfrm>
            <a:off x="4490085" y="3241331"/>
            <a:ext cx="3810000" cy="28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defTabSz="457200" eaLnBrk="0" hangingPunct="0"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Ad esempio :</a:t>
            </a:r>
            <a:endParaRPr kumimoji="0" lang="it-I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/>
          <a:srcRect l="21189" t="-633" r="21190" b="88531"/>
          <a:stretch>
            <a:fillRect/>
          </a:stretch>
        </p:blipFill>
        <p:spPr bwMode="auto">
          <a:xfrm>
            <a:off x="4256249" y="3514725"/>
            <a:ext cx="4300089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 l="21189" t="25822" r="21190" b="67705"/>
          <a:stretch>
            <a:fillRect/>
          </a:stretch>
        </p:blipFill>
        <p:spPr bwMode="auto">
          <a:xfrm>
            <a:off x="4256249" y="4057650"/>
            <a:ext cx="4300089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itolo 1"/>
          <p:cNvSpPr txBox="1">
            <a:spLocks/>
          </p:cNvSpPr>
          <p:nvPr/>
        </p:nvSpPr>
        <p:spPr bwMode="auto">
          <a:xfrm>
            <a:off x="1327785" y="5746406"/>
            <a:ext cx="6825615" cy="43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 defTabSz="457200" eaLnBrk="0" hangingPunct="0">
              <a:defRPr/>
            </a:pP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-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Maggior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consapevolezza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nell‘utilizzo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delle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energie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rinnovabili</a:t>
            </a:r>
            <a:endParaRPr lang="de-DE" sz="2000" b="1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</a:endParaRPr>
          </a:p>
          <a:p>
            <a:pPr lvl="0" algn="ctr" defTabSz="457200" eaLnBrk="0" hangingPunct="0">
              <a:defRPr/>
            </a:pP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-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Maggior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importanza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all‘efficientamento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dell‘involucro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 </a:t>
            </a:r>
            <a:endParaRPr kumimoji="0" lang="de-D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 smtClean="0">
              <a:solidFill>
                <a:schemeClr val="tx2">
                  <a:lumMod val="75000"/>
                </a:schemeClr>
              </a:solidFill>
              <a:latin typeface="+mj-lt"/>
              <a:ea typeface="MS PGothic" pitchFamily="34" charset="-128"/>
              <a:cs typeface="+mj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71437" y="718444"/>
            <a:ext cx="6738938" cy="3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ENERGIA PRIMARIA – Verifica progettuale e classificazione energetica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Pentagono 10"/>
          <p:cNvSpPr/>
          <p:nvPr/>
        </p:nvSpPr>
        <p:spPr>
          <a:xfrm>
            <a:off x="537882" y="2944823"/>
            <a:ext cx="1516829" cy="1097280"/>
          </a:xfrm>
          <a:prstGeom prst="homePlate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/>
          <p:nvPr/>
        </p:nvCxnSpPr>
        <p:spPr>
          <a:xfrm>
            <a:off x="2071855" y="2396182"/>
            <a:ext cx="21515" cy="215152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entagono 13"/>
          <p:cNvSpPr/>
          <p:nvPr/>
        </p:nvSpPr>
        <p:spPr>
          <a:xfrm>
            <a:off x="2130011" y="2934064"/>
            <a:ext cx="946673" cy="763793"/>
          </a:xfrm>
          <a:prstGeom prst="homePlate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entagono 14"/>
          <p:cNvSpPr/>
          <p:nvPr/>
        </p:nvSpPr>
        <p:spPr>
          <a:xfrm>
            <a:off x="2133186" y="3699239"/>
            <a:ext cx="946673" cy="346561"/>
          </a:xfrm>
          <a:prstGeom prst="homePlate">
            <a:avLst>
              <a:gd name="adj" fmla="val 104969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/>
          <p:cNvSpPr txBox="1">
            <a:spLocks/>
          </p:cNvSpPr>
          <p:nvPr/>
        </p:nvSpPr>
        <p:spPr bwMode="auto">
          <a:xfrm>
            <a:off x="730886" y="4105783"/>
            <a:ext cx="434340" cy="3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E</a:t>
            </a:r>
            <a:r>
              <a:rPr kumimoji="0" lang="de-DE" sz="1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P,tot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 bwMode="auto">
          <a:xfrm>
            <a:off x="2394586" y="4099433"/>
            <a:ext cx="434340" cy="3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E</a:t>
            </a:r>
            <a:r>
              <a:rPr kumimoji="0" lang="de-DE" sz="1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P,ren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 bwMode="auto">
          <a:xfrm>
            <a:off x="2261236" y="2670683"/>
            <a:ext cx="434340" cy="3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E</a:t>
            </a:r>
            <a:r>
              <a:rPr kumimoji="0" lang="de-DE" sz="1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P,nren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 bwMode="auto">
          <a:xfrm>
            <a:off x="511811" y="2200783"/>
            <a:ext cx="1593214" cy="3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Vettore</a:t>
            </a:r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sz="1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energetico</a:t>
            </a: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32772" name="AutoShape 4" descr="http://www.google.it/url?sa=i&amp;source=images&amp;cd=&amp;ved=0CAUQjBw&amp;url=http%3A%2F%2Fwww.geometrameneghin.it%2Fwp-content%2Fuploads%2F2014%2F09%2Fcatasto-fabbricati-censimento.jpg&amp;ei=Skj0VJvsNebVygPb-IHQBQ&amp;psig=AFQjCNEKLwkaGVpgInL2mIf7nTMPh0XBvw&amp;ust=14253818349857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74" name="AutoShape 6" descr="http://www.google.it/url?sa=i&amp;source=images&amp;cd=&amp;ved=0CAUQjBw&amp;url=http%3A%2F%2Fwww.geometrameneghin.it%2Fwp-content%2Fuploads%2F2014%2F09%2Fcatasto-fabbricati-censimento.jpg&amp;ei=Skj0VJvsNebVygPb-IHQBQ&amp;psig=AFQjCNEKLwkaGVpgInL2mIf7nTMPh0XBvw&amp;ust=14253818349857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77" name="AutoShape 9" descr="http://www.google.it/url?sa=i&amp;source=images&amp;cd=&amp;ved=0CAUQjBw&amp;url=http%3A%2F%2Fit.yoyowall.com%2Fwp-content%2Fuploads%2F2013%2F02%2FCostruzione-casa-rendering-bianco.jpg&amp;ei=0kr0VObxCoXvywODyIHwCA&amp;psig=AFQjCNESy-9UBv6ovDCD3PenJQn0OWSpRw&amp;ust=1425382482302445"/>
          <p:cNvSpPr>
            <a:spLocks noChangeAspect="1" noChangeArrowheads="1"/>
          </p:cNvSpPr>
          <p:nvPr/>
        </p:nvSpPr>
        <p:spPr bwMode="auto">
          <a:xfrm>
            <a:off x="63500" y="-136525"/>
            <a:ext cx="7477125" cy="7515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2778" name="Picture 10" descr="C:\Users\dinorag\Desktop\Costruzione-casa-rendering-bianco.jpg"/>
          <p:cNvPicPr>
            <a:picLocks noChangeAspect="1" noChangeArrowheads="1"/>
          </p:cNvPicPr>
          <p:nvPr/>
        </p:nvPicPr>
        <p:blipFill>
          <a:blip r:embed="rId2" cstate="print"/>
          <a:srcRect t="8920"/>
          <a:stretch>
            <a:fillRect/>
          </a:stretch>
        </p:blipFill>
        <p:spPr bwMode="auto">
          <a:xfrm>
            <a:off x="5625788" y="1305585"/>
            <a:ext cx="2891462" cy="2647950"/>
          </a:xfrm>
          <a:prstGeom prst="rect">
            <a:avLst/>
          </a:prstGeom>
          <a:noFill/>
        </p:spPr>
      </p:pic>
      <p:pic>
        <p:nvPicPr>
          <p:cNvPr id="32779" name="Picture 11" descr="C:\Users\dinorag\Desktop\certificazione-energetica-ca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702" y="4393322"/>
            <a:ext cx="2929422" cy="1952948"/>
          </a:xfrm>
          <a:prstGeom prst="rect">
            <a:avLst/>
          </a:prstGeom>
          <a:noFill/>
        </p:spPr>
      </p:pic>
      <p:sp>
        <p:nvSpPr>
          <p:cNvPr id="25" name="Pentagono 24"/>
          <p:cNvSpPr/>
          <p:nvPr/>
        </p:nvSpPr>
        <p:spPr>
          <a:xfrm>
            <a:off x="4268866" y="1783185"/>
            <a:ext cx="946673" cy="763793"/>
          </a:xfrm>
          <a:prstGeom prst="homePlate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Pentagono 25"/>
          <p:cNvSpPr/>
          <p:nvPr/>
        </p:nvSpPr>
        <p:spPr>
          <a:xfrm>
            <a:off x="4262516" y="2548360"/>
            <a:ext cx="946673" cy="346561"/>
          </a:xfrm>
          <a:prstGeom prst="homePlate">
            <a:avLst>
              <a:gd name="adj" fmla="val 104969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itolo 1"/>
          <p:cNvSpPr txBox="1">
            <a:spLocks/>
          </p:cNvSpPr>
          <p:nvPr/>
        </p:nvSpPr>
        <p:spPr bwMode="auto">
          <a:xfrm>
            <a:off x="4533441" y="2948554"/>
            <a:ext cx="434340" cy="3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E</a:t>
            </a:r>
            <a:r>
              <a:rPr kumimoji="0" lang="de-DE" sz="1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P,ren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8" name="Titolo 1"/>
          <p:cNvSpPr txBox="1">
            <a:spLocks/>
          </p:cNvSpPr>
          <p:nvPr/>
        </p:nvSpPr>
        <p:spPr bwMode="auto">
          <a:xfrm>
            <a:off x="4400091" y="1519804"/>
            <a:ext cx="434340" cy="3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E</a:t>
            </a:r>
            <a:r>
              <a:rPr kumimoji="0" lang="de-DE" sz="1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P,nren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9" name="Pentagono 28"/>
          <p:cNvSpPr/>
          <p:nvPr/>
        </p:nvSpPr>
        <p:spPr>
          <a:xfrm>
            <a:off x="4279376" y="5125466"/>
            <a:ext cx="946673" cy="763793"/>
          </a:xfrm>
          <a:prstGeom prst="homePlate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itolo 1"/>
          <p:cNvSpPr txBox="1">
            <a:spLocks/>
          </p:cNvSpPr>
          <p:nvPr/>
        </p:nvSpPr>
        <p:spPr bwMode="auto">
          <a:xfrm>
            <a:off x="4410601" y="4862085"/>
            <a:ext cx="434340" cy="3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E</a:t>
            </a:r>
            <a:r>
              <a:rPr kumimoji="0" lang="de-DE" sz="1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P,nren</a:t>
            </a: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31" name="Titolo 1"/>
          <p:cNvSpPr txBox="1">
            <a:spLocks/>
          </p:cNvSpPr>
          <p:nvPr/>
        </p:nvSpPr>
        <p:spPr bwMode="auto">
          <a:xfrm>
            <a:off x="4153645" y="1207557"/>
            <a:ext cx="3571458" cy="3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Verifica</a:t>
            </a: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sz="1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progettuale</a:t>
            </a: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(L.10) – </a:t>
            </a:r>
            <a:r>
              <a:rPr lang="de-DE" sz="1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Energia</a:t>
            </a: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sz="1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primaria</a:t>
            </a: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totale  </a:t>
            </a: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32" name="Titolo 1"/>
          <p:cNvSpPr txBox="1">
            <a:spLocks/>
          </p:cNvSpPr>
          <p:nvPr/>
        </p:nvSpPr>
        <p:spPr bwMode="auto">
          <a:xfrm>
            <a:off x="4221962" y="4407950"/>
            <a:ext cx="4396521" cy="3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Classificazione</a:t>
            </a: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sz="1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energetica</a:t>
            </a: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(APE) – </a:t>
            </a:r>
            <a:r>
              <a:rPr lang="de-DE" sz="1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Energia</a:t>
            </a: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</a:t>
            </a:r>
            <a:r>
              <a:rPr lang="de-DE" sz="1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primaria</a:t>
            </a:r>
            <a:r>
              <a:rPr lang="de-DE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 non </a:t>
            </a:r>
            <a:r>
              <a:rPr lang="de-DE" sz="12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MS PGothic" pitchFamily="34" charset="-128"/>
                <a:cs typeface="+mj-cs"/>
              </a:rPr>
              <a:t>rinnovabile</a:t>
            </a: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de-DE" sz="1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157655" y="1996966"/>
            <a:ext cx="3321269" cy="2764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4109546" y="1098332"/>
            <a:ext cx="4787462" cy="2764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4104291" y="4267200"/>
            <a:ext cx="4787462" cy="1933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>
            <a:stCxn id="33" idx="3"/>
            <a:endCxn id="34" idx="1"/>
          </p:cNvCxnSpPr>
          <p:nvPr/>
        </p:nvCxnSpPr>
        <p:spPr>
          <a:xfrm flipV="1">
            <a:off x="3478924" y="2480442"/>
            <a:ext cx="630622" cy="89863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>
            <a:stCxn id="33" idx="3"/>
            <a:endCxn id="35" idx="1"/>
          </p:cNvCxnSpPr>
          <p:nvPr/>
        </p:nvCxnSpPr>
        <p:spPr>
          <a:xfrm>
            <a:off x="3478924" y="3379076"/>
            <a:ext cx="625367" cy="1855076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256853" y="1271767"/>
            <a:ext cx="3505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</a:rPr>
              <a:t>Edificio di riferimento</a:t>
            </a: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endParaRPr lang="it-IT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 stessa geometria</a:t>
            </a:r>
          </a:p>
          <a:p>
            <a:pPr>
              <a:buFontTx/>
              <a:buChar char="-"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 stesso volume</a:t>
            </a:r>
          </a:p>
          <a:p>
            <a:pPr>
              <a:buFontTx/>
              <a:buChar char="-"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 stessa superficie </a:t>
            </a:r>
          </a:p>
          <a:p>
            <a:pPr>
              <a:buFontTx/>
              <a:buChar char="-"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 stesso orientamento</a:t>
            </a:r>
          </a:p>
          <a:p>
            <a:pPr>
              <a:buFontTx/>
              <a:buChar char="-"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 stessa destinazione d’uso</a:t>
            </a:r>
          </a:p>
          <a:p>
            <a:pPr>
              <a:buFontTx/>
              <a:buChar char="-"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 stessa situazione al contorno </a:t>
            </a:r>
          </a:p>
          <a:p>
            <a:pPr>
              <a:buFontTx/>
              <a:buChar char="-"/>
            </a:pPr>
            <a:endParaRPr lang="it-IT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</a:rPr>
              <a:t>caratteristiche termofisiche predefinite</a:t>
            </a: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611560" y="4201248"/>
            <a:ext cx="1689100" cy="2019300"/>
            <a:chOff x="611560" y="3843908"/>
            <a:chExt cx="1689100" cy="2019300"/>
          </a:xfrm>
        </p:grpSpPr>
        <p:sp>
          <p:nvSpPr>
            <p:cNvPr id="11" name="Rettangolo 10"/>
            <p:cNvSpPr/>
            <p:nvPr/>
          </p:nvSpPr>
          <p:spPr>
            <a:xfrm>
              <a:off x="611560" y="4567808"/>
              <a:ext cx="1689100" cy="1295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riangolo isoscele 11"/>
            <p:cNvSpPr/>
            <p:nvPr/>
          </p:nvSpPr>
          <p:spPr>
            <a:xfrm>
              <a:off x="611560" y="3843908"/>
              <a:ext cx="1689100" cy="72390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786185" y="5298058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786185" y="5450458"/>
              <a:ext cx="180975" cy="285750"/>
            </a:xfrm>
            <a:prstGeom prst="rect">
              <a:avLst/>
            </a:prstGeom>
            <a:solidFill>
              <a:srgbClr val="A6A6A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786185" y="4688458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976810" y="4840858"/>
              <a:ext cx="180975" cy="285750"/>
            </a:xfrm>
            <a:prstGeom prst="rect">
              <a:avLst/>
            </a:prstGeom>
            <a:solidFill>
              <a:srgbClr val="A6A6A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Rectangle 54"/>
          <p:cNvSpPr>
            <a:spLocks noChangeArrowheads="1"/>
          </p:cNvSpPr>
          <p:nvPr/>
        </p:nvSpPr>
        <p:spPr bwMode="auto">
          <a:xfrm>
            <a:off x="679450" y="3819555"/>
            <a:ext cx="1584871" cy="3116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Edificio reale</a:t>
            </a:r>
            <a:endParaRPr lang="it-IT" sz="1400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683795" y="4922072"/>
            <a:ext cx="1689100" cy="1295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riangolo isoscele 20"/>
          <p:cNvSpPr/>
          <p:nvPr/>
        </p:nvSpPr>
        <p:spPr>
          <a:xfrm>
            <a:off x="4683795" y="4198172"/>
            <a:ext cx="1689100" cy="723900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4858420" y="5652322"/>
            <a:ext cx="1381125" cy="4476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4858420" y="5804722"/>
            <a:ext cx="180975" cy="285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4858420" y="5042722"/>
            <a:ext cx="1381125" cy="4476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6049045" y="5195122"/>
            <a:ext cx="180975" cy="285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4536951" y="3826004"/>
            <a:ext cx="1997199" cy="3147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Edificio di riferimento</a:t>
            </a:r>
            <a:endParaRPr lang="it-IT" sz="1400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Freccia a destra 26"/>
          <p:cNvSpPr/>
          <p:nvPr/>
        </p:nvSpPr>
        <p:spPr>
          <a:xfrm>
            <a:off x="2771800" y="5209360"/>
            <a:ext cx="172819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1 28"/>
          <p:cNvCxnSpPr>
            <a:stCxn id="32" idx="1"/>
          </p:cNvCxnSpPr>
          <p:nvPr/>
        </p:nvCxnSpPr>
        <p:spPr>
          <a:xfrm flipH="1" flipV="1">
            <a:off x="6228184" y="5569400"/>
            <a:ext cx="576064" cy="45733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>
            <a:stCxn id="32" idx="1"/>
          </p:cNvCxnSpPr>
          <p:nvPr/>
        </p:nvCxnSpPr>
        <p:spPr>
          <a:xfrm flipH="1">
            <a:off x="6156176" y="6026730"/>
            <a:ext cx="648072" cy="118734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flipV="1">
            <a:off x="6156176" y="4453277"/>
            <a:ext cx="720080" cy="90009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V="1">
            <a:off x="4932040" y="4453277"/>
            <a:ext cx="1944216" cy="1476163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olo 1"/>
          <p:cNvSpPr txBox="1">
            <a:spLocks/>
          </p:cNvSpPr>
          <p:nvPr/>
        </p:nvSpPr>
        <p:spPr bwMode="auto">
          <a:xfrm>
            <a:off x="6804248" y="5738698"/>
            <a:ext cx="1728192" cy="57606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100" dirty="0" smtClean="0">
                <a:solidFill>
                  <a:schemeClr val="tx2">
                    <a:lumMod val="75000"/>
                  </a:schemeClr>
                </a:solidFill>
              </a:rPr>
              <a:t>Involucro di riferimento: trasmittanze imposte da DM requisiti</a:t>
            </a:r>
            <a:endParaRPr lang="it-IT" sz="1100" dirty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33" name="Titolo 1"/>
          <p:cNvSpPr txBox="1">
            <a:spLocks/>
          </p:cNvSpPr>
          <p:nvPr/>
        </p:nvSpPr>
        <p:spPr bwMode="auto">
          <a:xfrm>
            <a:off x="6876256" y="4201248"/>
            <a:ext cx="1728192" cy="72008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100" dirty="0" smtClean="0">
                <a:solidFill>
                  <a:schemeClr val="tx2">
                    <a:lumMod val="75000"/>
                  </a:schemeClr>
                </a:solidFill>
              </a:rPr>
              <a:t>Impianto di riferimento: efficienze di generazione ed utilizzazione imposte da DM requisiti</a:t>
            </a:r>
            <a:endParaRPr lang="it-IT" sz="1100" dirty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/>
            </a:r>
            <a:b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</a:b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30" name="Rectangle 54"/>
          <p:cNvSpPr>
            <a:spLocks noChangeArrowheads="1"/>
          </p:cNvSpPr>
          <p:nvPr/>
        </p:nvSpPr>
        <p:spPr bwMode="auto">
          <a:xfrm>
            <a:off x="71438" y="692697"/>
            <a:ext cx="810160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NUOVE DEFINIZIONI: L’EDIFICIO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RIFERIMENTO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4" name="Picture 24" descr="Bandiere dell'Unione Europe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0668" y="2277105"/>
            <a:ext cx="908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itolo 1"/>
          <p:cNvSpPr txBox="1">
            <a:spLocks/>
          </p:cNvSpPr>
          <p:nvPr/>
        </p:nvSpPr>
        <p:spPr bwMode="auto">
          <a:xfrm>
            <a:off x="6520983" y="2483468"/>
            <a:ext cx="2196218" cy="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DM Requisiti - Appendice A</a:t>
            </a:r>
            <a:endParaRPr kumimoji="0" lang="it-I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</p:txBody>
      </p:sp>
      <p:sp>
        <p:nvSpPr>
          <p:cNvPr id="39" name="Titolo 1"/>
          <p:cNvSpPr txBox="1">
            <a:spLocks/>
          </p:cNvSpPr>
          <p:nvPr/>
        </p:nvSpPr>
        <p:spPr bwMode="auto">
          <a:xfrm>
            <a:off x="3846093" y="2110369"/>
            <a:ext cx="1018607" cy="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Edificio reale</a:t>
            </a:r>
            <a:endParaRPr kumimoji="0" lang="it-I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</p:txBody>
      </p:sp>
      <p:sp>
        <p:nvSpPr>
          <p:cNvPr id="40" name="Parentesi graffa chiusa 39"/>
          <p:cNvSpPr/>
          <p:nvPr/>
        </p:nvSpPr>
        <p:spPr>
          <a:xfrm>
            <a:off x="3184621" y="1702686"/>
            <a:ext cx="451945" cy="1019503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Titolo 1"/>
          <p:cNvSpPr txBox="1">
            <a:spLocks/>
          </p:cNvSpPr>
          <p:nvPr/>
        </p:nvSpPr>
        <p:spPr bwMode="auto">
          <a:xfrm>
            <a:off x="3821663" y="2900189"/>
            <a:ext cx="1018607" cy="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cs typeface="+mj-cs"/>
              </a:rPr>
              <a:t>Da DM requisiti</a:t>
            </a:r>
            <a:endParaRPr kumimoji="0" lang="it-IT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MS PGothic" pitchFamily="34" charset="-128"/>
              <a:cs typeface="+mj-cs"/>
            </a:endParaRPr>
          </a:p>
        </p:txBody>
      </p:sp>
      <p:sp>
        <p:nvSpPr>
          <p:cNvPr id="44" name="Parentesi graffa chiusa 43"/>
          <p:cNvSpPr/>
          <p:nvPr/>
        </p:nvSpPr>
        <p:spPr>
          <a:xfrm>
            <a:off x="3183051" y="2812546"/>
            <a:ext cx="451945" cy="415519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579437"/>
          </a:xfrm>
        </p:spPr>
        <p:txBody>
          <a:bodyPr/>
          <a:lstStyle/>
          <a:p>
            <a:r>
              <a:rPr lang="it-IT" altLang="it-IT" dirty="0" smtClean="0"/>
              <a:t>Sviluppi normativa efficienza energetica in edilizia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245778" y="1052736"/>
            <a:ext cx="3384376" cy="2306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2057968" y="1196752"/>
            <a:ext cx="1689100" cy="2019300"/>
            <a:chOff x="1763688" y="1196752"/>
            <a:chExt cx="1689100" cy="2019300"/>
          </a:xfrm>
        </p:grpSpPr>
        <p:sp>
          <p:nvSpPr>
            <p:cNvPr id="11" name="Rettangolo 10"/>
            <p:cNvSpPr/>
            <p:nvPr/>
          </p:nvSpPr>
          <p:spPr>
            <a:xfrm>
              <a:off x="1763688" y="1920652"/>
              <a:ext cx="1689100" cy="1295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Triangolo isoscele 11"/>
            <p:cNvSpPr/>
            <p:nvPr/>
          </p:nvSpPr>
          <p:spPr>
            <a:xfrm>
              <a:off x="1763688" y="1196752"/>
              <a:ext cx="1689100" cy="72390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1938313" y="2650902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1938313" y="2803302"/>
              <a:ext cx="180975" cy="285750"/>
            </a:xfrm>
            <a:prstGeom prst="rect">
              <a:avLst/>
            </a:prstGeom>
            <a:solidFill>
              <a:srgbClr val="A6A6A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938313" y="2041302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3128938" y="2193702"/>
              <a:ext cx="180975" cy="285750"/>
            </a:xfrm>
            <a:prstGeom prst="rect">
              <a:avLst/>
            </a:prstGeom>
            <a:solidFill>
              <a:srgbClr val="A6A6A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Rectangle 54"/>
          <p:cNvSpPr>
            <a:spLocks noChangeArrowheads="1"/>
          </p:cNvSpPr>
          <p:nvPr/>
        </p:nvSpPr>
        <p:spPr bwMode="auto">
          <a:xfrm>
            <a:off x="464844" y="2132856"/>
            <a:ext cx="1584871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marL="177800">
              <a:defRPr/>
            </a:pP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Edificio reale</a:t>
            </a:r>
            <a:endParaRPr lang="it-IT" sz="1400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5229196" y="1196752"/>
            <a:ext cx="1689100" cy="2019300"/>
            <a:chOff x="4683795" y="2342728"/>
            <a:chExt cx="1689100" cy="2019300"/>
          </a:xfrm>
        </p:grpSpPr>
        <p:sp>
          <p:nvSpPr>
            <p:cNvPr id="20" name="Rettangolo 19"/>
            <p:cNvSpPr/>
            <p:nvPr/>
          </p:nvSpPr>
          <p:spPr>
            <a:xfrm>
              <a:off x="4683795" y="3066628"/>
              <a:ext cx="1689100" cy="1295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Triangolo isoscele 20"/>
            <p:cNvSpPr/>
            <p:nvPr/>
          </p:nvSpPr>
          <p:spPr>
            <a:xfrm>
              <a:off x="4683795" y="2342728"/>
              <a:ext cx="1689100" cy="7239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4858420" y="3796878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4858420" y="3949278"/>
              <a:ext cx="180975" cy="2857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4858420" y="3187278"/>
              <a:ext cx="1381125" cy="44767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6049045" y="3339678"/>
              <a:ext cx="180975" cy="2857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7062303" y="2081223"/>
            <a:ext cx="1924042" cy="107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marL="177800">
              <a:defRPr/>
            </a:pP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Edificio di riferimento</a:t>
            </a:r>
          </a:p>
          <a:p>
            <a:pPr marL="177800">
              <a:defRPr/>
            </a:pPr>
            <a:endParaRPr lang="it-IT" sz="1400" b="1" dirty="0" smtClean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>
              <a:defRPr/>
            </a:pP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(Fabbricato di riferimento *+ impianti di riferimento**)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angle 54"/>
          <p:cNvSpPr>
            <a:spLocks noChangeArrowheads="1"/>
          </p:cNvSpPr>
          <p:nvPr/>
        </p:nvSpPr>
        <p:spPr bwMode="auto">
          <a:xfrm>
            <a:off x="251520" y="6021288"/>
            <a:ext cx="87129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(*) trasmittanze dell’involucro definite dal decreto requisiti minimi, con riferimento all’anno di costruzione</a:t>
            </a:r>
          </a:p>
          <a:p>
            <a:pPr marL="177800">
              <a:defRPr/>
            </a:pP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(**) stessa tipologia dell’impianto reale ma con efficienze prefissate dal decreto requisiti minimi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71439" y="736600"/>
            <a:ext cx="49577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177800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EDIFICIO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RIFERIMENTO - Verifica progettuale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578075" y="3370457"/>
            <a:ext cx="3288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Coefficiente di scambio termico reale</a:t>
            </a:r>
          </a:p>
          <a:p>
            <a:pPr algn="r"/>
            <a:endParaRPr lang="it-IT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Area solare equivalente reale</a:t>
            </a:r>
          </a:p>
          <a:p>
            <a:pPr algn="r"/>
            <a:endParaRPr lang="it-IT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Efficienze d’impianto reale</a:t>
            </a:r>
          </a:p>
          <a:p>
            <a:pPr algn="r"/>
            <a:endParaRPr lang="it-IT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Fabbisogni d’involucro reale</a:t>
            </a:r>
          </a:p>
          <a:p>
            <a:pPr algn="r"/>
            <a:endParaRPr lang="it-IT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Energia primaria totale reale </a:t>
            </a:r>
            <a:endParaRPr lang="it-IT" sz="1600" dirty="0"/>
          </a:p>
        </p:txBody>
      </p:sp>
      <p:sp>
        <p:nvSpPr>
          <p:cNvPr id="32" name="Rettangolo 31"/>
          <p:cNvSpPr/>
          <p:nvPr/>
        </p:nvSpPr>
        <p:spPr>
          <a:xfrm>
            <a:off x="5113174" y="3365207"/>
            <a:ext cx="3484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Coefficiente di scambio termico limite</a:t>
            </a:r>
          </a:p>
          <a:p>
            <a:endParaRPr lang="it-IT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Area solare equivalente limite</a:t>
            </a:r>
          </a:p>
          <a:p>
            <a:endParaRPr lang="it-IT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Efficienze d’impianto limite</a:t>
            </a:r>
          </a:p>
          <a:p>
            <a:endParaRPr lang="it-IT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Fabbisogni d’involucro limite</a:t>
            </a:r>
          </a:p>
          <a:p>
            <a:endParaRPr lang="it-IT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Energia primaria totale limite</a:t>
            </a:r>
            <a:endParaRPr lang="it-IT" sz="1600" dirty="0"/>
          </a:p>
        </p:txBody>
      </p:sp>
      <p:sp>
        <p:nvSpPr>
          <p:cNvPr id="33" name="Rettangolo 32"/>
          <p:cNvSpPr/>
          <p:nvPr/>
        </p:nvSpPr>
        <p:spPr>
          <a:xfrm>
            <a:off x="4183127" y="3365207"/>
            <a:ext cx="6768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</a:p>
          <a:p>
            <a:pPr algn="ctr"/>
            <a:endParaRPr lang="it-IT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</a:p>
          <a:p>
            <a:pPr algn="ctr"/>
            <a:endParaRPr lang="it-IT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</a:p>
          <a:p>
            <a:pPr algn="ctr"/>
            <a:endParaRPr lang="it-IT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</a:p>
          <a:p>
            <a:pPr algn="ctr"/>
            <a:endParaRPr lang="it-IT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endParaRPr lang="it-I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ACYrg8VES45GZ4W0Mvlw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5829</TotalTime>
  <Words>882</Words>
  <Application>Microsoft Office PowerPoint</Application>
  <PresentationFormat>Presentazione su schermo (4:3)</PresentationFormat>
  <Paragraphs>244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Sviluppi normativa efficienza energetica in edilizia</vt:lpstr>
      <vt:lpstr>Sviluppi normativa efficienza energetica in edilizia</vt:lpstr>
      <vt:lpstr>Sviluppi normativa efficienza energetica in edilizia</vt:lpstr>
      <vt:lpstr>Sviluppi normativa efficienza energetica in edilizia</vt:lpstr>
      <vt:lpstr>Sviluppi normativa efficienza energetica in edilizia</vt:lpstr>
      <vt:lpstr>Sviluppi normativa efficienza energetica in edilizia</vt:lpstr>
      <vt:lpstr>Sviluppi normativa efficienza energetica in edilizia</vt:lpstr>
      <vt:lpstr>Sviluppi normativa efficienza energetica in edilizia</vt:lpstr>
      <vt:lpstr>Sviluppi normativa efficienza energetica in edilizia</vt:lpstr>
      <vt:lpstr>Sviluppi normativa efficienza energetica in edilizia</vt:lpstr>
      <vt:lpstr>Sviluppi normativa efficienza energetica in edilizia</vt:lpstr>
      <vt:lpstr>Sviluppi normativa efficienza energetica in edilizia</vt:lpstr>
      <vt:lpstr>Sviluppi normativa efficienza energetica in edilizia</vt:lpstr>
      <vt:lpstr>Sviluppi normativa efficienza energetica in edilizia</vt:lpstr>
      <vt:lpstr>Sviluppi normativa efficienza energetica in edilizia</vt:lpstr>
      <vt:lpstr>Sviluppi normativa efficienza energetica in edilizia</vt:lpstr>
    </vt:vector>
  </TitlesOfParts>
  <Company>Regione Lombardia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 Romanelli</dc:creator>
  <cp:lastModifiedBy>dinorag</cp:lastModifiedBy>
  <cp:revision>461</cp:revision>
  <dcterms:created xsi:type="dcterms:W3CDTF">2013-07-30T10:35:36Z</dcterms:created>
  <dcterms:modified xsi:type="dcterms:W3CDTF">2015-03-18T14:56:04Z</dcterms:modified>
</cp:coreProperties>
</file>